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3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8.xml" ContentType="application/inkml+xml"/>
  <Override PartName="/ppt/ink/ink9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62" r:id="rId2"/>
    <p:sldId id="275" r:id="rId3"/>
    <p:sldId id="274" r:id="rId4"/>
    <p:sldId id="264" r:id="rId5"/>
    <p:sldId id="279" r:id="rId6"/>
    <p:sldId id="266" r:id="rId7"/>
    <p:sldId id="265" r:id="rId8"/>
    <p:sldId id="267" r:id="rId9"/>
    <p:sldId id="268" r:id="rId10"/>
    <p:sldId id="269" r:id="rId11"/>
    <p:sldId id="276" r:id="rId12"/>
    <p:sldId id="277" r:id="rId13"/>
    <p:sldId id="278" r:id="rId14"/>
    <p:sldId id="272" r:id="rId15"/>
    <p:sldId id="273" r:id="rId16"/>
    <p:sldId id="280" r:id="rId17"/>
    <p:sldId id="281" r:id="rId18"/>
    <p:sldId id="27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1022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09-15T21:32:58.894"/>
    </inkml:context>
    <inkml:brush xml:id="br0">
      <inkml:brushProperty name="width" value="0.014" units="cm"/>
      <inkml:brushProperty name="height" value="0.014" units="cm"/>
      <inkml:brushProperty name="ignorePressure" value="1"/>
    </inkml:brush>
  </inkml:definitions>
  <inkml:trace contextRef="#ctx0" brushRef="#br0">3923 6164,'0'0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1-25T05:20:45.415"/>
    </inkml:context>
    <inkml:brush xml:id="br0">
      <inkml:brushProperty name="width" value="0.10583" units="cm"/>
      <inkml:brushProperty name="height" value="0.10583" units="cm"/>
      <inkml:brushProperty name="ignorePressure" value="1"/>
    </inkml:brush>
  </inkml:definitions>
  <inkml:traceGroup>
    <inkml:annotationXML>
      <emma:emma xmlns:emma="http://www.w3.org/2003/04/emma" version="1.0">
        <emma:interpretation id="{C6B7429F-6EA7-4468-BA8C-FF6B952BB2E7}" emma:medium="tactile" emma:mode="ink">
          <msink:context xmlns:msink="http://schemas.microsoft.com/ink/2010/main" type="writingRegion" rotatedBoundingBox="13695,10780 16568,10606 16606,11227 13732,11401"/>
        </emma:interpretation>
      </emma:emma>
    </inkml:annotationXML>
    <inkml:traceGroup>
      <inkml:annotationXML>
        <emma:emma xmlns:emma="http://www.w3.org/2003/04/emma" version="1.0">
          <emma:interpretation id="{F1F31D63-3F26-48DE-875B-C0352AC18C01}" emma:medium="tactile" emma:mode="ink">
            <msink:context xmlns:msink="http://schemas.microsoft.com/ink/2010/main" type="paragraph" rotatedBoundingBox="13695,10780 16568,10606 16606,11227 13732,114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0588A7-09AA-4A21-84F0-44F36BBD88CA}" emma:medium="tactile" emma:mode="ink">
              <msink:context xmlns:msink="http://schemas.microsoft.com/ink/2010/main" type="line" rotatedBoundingBox="13695,10780 16568,10606 16606,11227 13732,11401"/>
            </emma:interpretation>
          </emma:emma>
        </inkml:annotationXML>
        <inkml:traceGroup>
          <inkml:annotationXML>
            <emma:emma xmlns:emma="http://www.w3.org/2003/04/emma" version="1.0">
              <emma:interpretation id="{DACAC71C-0637-43B8-B746-D2889A25A976}" emma:medium="tactile" emma:mode="ink">
                <msink:context xmlns:msink="http://schemas.microsoft.com/ink/2010/main" type="inkWord" rotatedBoundingBox="13695,10780 16568,10606 16606,11227 13732,11401">
                  <msink:destinationLink direction="with" ref="{96E6871D-A614-46F4-9326-AA5514E835EB}"/>
                </msink:context>
              </emma:interpretation>
              <emma:one-of disjunction-type="recognition" id="oneOf0">
                <emma:interpretation id="interp0" emma:lang="en-US" emma:confidence="0">
                  <emma:literal>mm</emma:literal>
                </emma:interpretation>
                <emma:interpretation id="interp1" emma:lang="en-US" emma:confidence="0">
                  <emma:literal>m</emma:literal>
                </emma:interpretation>
                <emma:interpretation id="interp2" emma:lang="en-US" emma:confidence="0">
                  <emma:literal>mind</emma:literal>
                </emma:interpretation>
                <emma:interpretation id="interp3" emma:lang="en-US" emma:confidence="0">
                  <emma:literal>me</emma:literal>
                </emma:interpretation>
                <emma:interpretation id="interp4" emma:lang="en-US" emma:confidence="0">
                  <emma:literal>mum</emma:literal>
                </emma:interpretation>
              </emma:one-of>
            </emma:emma>
          </inkml:annotationXML>
          <inkml:trace contextRef="#ctx0" brushRef="#br0">29591 16745,'0'-3,"0"-5,0-4,5 1,8 1,17 10,11 13,7 12,-4 6,-7 1,-10-6,-10-15,-7-13,2-12,-2-8,-2-4,-3-1,3 0,3 6,3 6,8 6,6 6,-1 7,0 9,2 13,-4-1,-6-7,-6-14,-5-15,-5-15,-2-5,6 12,6 21,6 15,2 7,-2-7,-3-12,-3-9,5-11,0-8,-1-2,-1 3,2 5,5 10,8 17,6 12,1 9,-5 6,-2 3,-5-17,-8-19,-6-16,-6-12,-4-5,3-2,3 4,2 7,7 6,10 9,3 9,1 5,-2-3,-2-1,-2-2,6 1,0 2,5 12,-2 18,-1 9,-5-3,3-8,-1-10,-4-14,-1-9,7-4,5 1,-1 2,3 12,-3 6,-5-1,-3-2,-6-17,-7-14,-7-10,-3-7,-4-1,-1-2,-1 1,0-1,-1 3,-1 3,-1 3,3 5,4 5,6 7,4 10,5 12,6 10,2 4,1-2,-2-1,0-2,-2-4,2-5,0-5,5-3,-1-3,-2-10,-6-17,-7-10,0-5,-1-2,-2 5,-3 0,-4 2,-1 1,-2 3,-1 0,0 4,4 0,4 6,6 7,12 8,4 8,-3 8,1 10,1 9,-3 4,0 0,-2-1,-6 0,4 4,0 4,2-3,-1-7,0-4,-1-3,1-3,-2 1,-2-1,1-3,4-6,1-2,0-5,-2-2,1-1,-2 0,-2-1,1 0,-4 1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1-25T05:20:50.764"/>
    </inkml:context>
    <inkml:brush xml:id="br0">
      <inkml:brushProperty name="width" value="0.10583" units="cm"/>
      <inkml:brushProperty name="height" value="0.10583" units="cm"/>
      <inkml:brushProperty name="ignorePressure" value="1"/>
    </inkml:brush>
  </inkml:definitions>
  <inkml:traceGroup>
    <inkml:annotationXML>
      <emma:emma xmlns:emma="http://www.w3.org/2003/04/emma" version="1.0">
        <emma:interpretation id="{96E6871D-A614-46F4-9326-AA5514E835EB}" emma:medium="tactile" emma:mode="ink">
          <msink:context xmlns:msink="http://schemas.microsoft.com/ink/2010/main" type="inkDrawing" rotatedBoundingBox="14243,12654 17265,12459 17298,12969 14275,13163" semanticType="callout" shapeName="Other">
            <msink:sourceLink direction="with" ref="{DACAC71C-0637-43B8-B746-D2889A25A976}"/>
          </msink:context>
        </emma:interpretation>
      </emma:emma>
    </inkml:annotationXML>
    <inkml:trace contextRef="#ctx0" brushRef="#br0">30417 19575,'7'0,"5"2,10 1,4 0,9-3,3-8,4-13,2-10,-2-5,-4-2,-7-8,-3-1,1 9,-3 9,3 11,0 7,7 9,0 7,2 10,-2 7,-4 6,-3 0,-3-3,-3-18,-2-13,1-4,8 5,10 19,10 16,-6 6,-6 1,-6-5,-6-11,-6-11,-6-13,1-5,0-1,4 0,4 2,5 3,1-1,0 0,-3 2,-4-4,-4-4,-7-6,1-8,-2-4,9-5,6 4,8 7,9 2,4 0,-1 2,-6 3,-7 5,-1 4,-2 4,6 1,5 4,0 2,-4 3,-9 4,-8 3,-8 2,-1 7,11 3,2 1,-1-1,-5-1,0 4,-1-5,1-3,6-5,1 0,3-2,3 3,2-2,0-1,-2-1,-6-6,-5-9,0-4,-4-8,-4-2,-5-7,0-14,-1-2,3 1,3 3,-1 4,-2-1,-2 4,-2-2,-2 2,-2 2,0 3,0-1,4 3,5 4,4 0,4 1,0 3,3 4,0 8,2 7,-2 2,9 4,5 8,-3 6,-2-1,-3 2,2-3,-1 1,-6-3,6 8,4 3,2-1,0-4,-3-7,-2-2,-3-4,-2-3,-1 2,-1 1,-4-2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09-15T21:32:58.895"/>
    </inkml:context>
    <inkml:brush xml:id="br0">
      <inkml:brushProperty name="width" value="0.014" units="cm"/>
      <inkml:brushProperty name="height" value="0.014" units="cm"/>
      <inkml:brushProperty name="ignorePressure" value="1"/>
    </inkml:brush>
  </inkml:definitions>
  <inkml:trace contextRef="#ctx0" brushRef="#br0">44813 20592,'0'0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09-15T22:00:19.836"/>
    </inkml:context>
    <inkml:brush xml:id="br0">
      <inkml:brushProperty name="width" value="0.014" units="cm"/>
      <inkml:brushProperty name="height" value="0.014" units="cm"/>
      <inkml:brushProperty name="ignorePressure" value="1"/>
    </inkml:brush>
  </inkml:definitions>
  <inkml:trace contextRef="#ctx0" brushRef="#br0">3923 6164,'0'0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09-15T22:00:19.837"/>
    </inkml:context>
    <inkml:brush xml:id="br0">
      <inkml:brushProperty name="width" value="0.014" units="cm"/>
      <inkml:brushProperty name="height" value="0.014" units="cm"/>
      <inkml:brushProperty name="ignorePressure" value="1"/>
    </inkml:brush>
  </inkml:definitions>
  <inkml:trace contextRef="#ctx0" brushRef="#br0">44813 20592,'0'0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1-24T07:08:34.320"/>
    </inkml:context>
    <inkml:brush xml:id="br0">
      <inkml:brushProperty name="width" value="0.07938" units="cm"/>
      <inkml:brushProperty name="height" value="0.07938" units="cm"/>
      <inkml:brushProperty name="color" value="#FF0000"/>
      <inkml:brushProperty name="ignorePressure" value="1"/>
    </inkml:brush>
  </inkml:definitions>
  <inkml:trace contextRef="#ctx0" brushRef="#br0">9339 6825,'0'0,"0"0,0 0,0 0,1 0,1 0,0 0,1 0,3 0,0 0,1-1,2-2,-1-2,0-1,1-2,2-3,-2-2,3-1,1-4,0 0,0-1,0 1,-2 0,0 4,-2 2,-1 3,0 5,0 2,0 4,0 3,0 4,1 4,-1 2,2 1,0 1,1 1,0-2,1-3,-1 0,0-5,2-2,0-4,2-2,0-5,-1-1,-2-3,-1-2,-1-4,-2 0,-1-1,0 1,-2 2,0 2,-2 3,1 1,1 3,0 3,2 3,1 5,1 3,1 4,2 0,1 1,0-1,0-4,-1-4,0-3,0-7,2-5,0-7,0-5,0-2,-2 0,0 2,-2 1,-1 4,-1 3,-1 5,0 3,-1 3,1 6,1 6,2 7,1 6,1 7,0 1,1 4,0-1,2 1,2-2,2-3,0-3,-1-5,-1-3,-2-5,0-3,-3-3,-1-2,-2-3,-2-2,-1 0,-1-2,-1 0,0-1,-1-3,1 0,0 0,0-1,0-3,-1 1,1-1,0-1,1 0,-1-1,0 0,2 0,1-1,1 1,1 0,0 2,-1 1,1 1,0 1,-1 1,0-1,0 1,-1 0,0 1,0 0,-1-1,-1 1,1 1,0 1,0 2,2-1,1 2,1 0,2 3,1 0,0 0,2 1,0-1,-2 2,0-1,0 0,-1-2,-1-1,0 0,0-2,-2 1,1-1,-1-1,-1 0,-1-2,2 1,-1-1,-1-1,2 1,-1-1,2 1,-1 0,2 0,0 1,0-1,1 0,1-1,1 0,2-1,1 0,3 1,1 0,1 1,1-2,-1 1,1 2,-3 0,2 0,-3 0,1 1,0 0,-1-1,-1 0,-1 0,-2 0,-1 0,-2-1,1 0,-1 0,-1 2,0-2,0 1,0 0,1 1,0 0,0-1,-1 1,0 0,-2 0,1 1,-2-1,0 1,1 0,0-2,0 1,-1 0,0 1,0 0,-1-1,0 1,1 0,0 0,-1 0,0 0,0 0,-2 0,1 0,-2 0,0 0,1 0,-2 0,0 0,0 0,-1 0,0 0,0 0,0 0,-1 0,0 0,1 0,-1 0,1 0,-1 0,1 0,-1 0,1 0,0 0,-1 0,0 0,1 0,-1 0,0 0,0 0,-1 0,2 0,-1 0,0 0,-1 0,0 0,1 0,0 0,0 0,0 0,-1 0,0 0,1 1,0 0,0 2,1-1,0 1,0-1,0 0,0 1,-1 0,0-2,1 1,-1 0,0 0,0-1,-1 0,1-1,0 1,-1 0,1 0,0 0,-1 0,1-1,-1 0,0 0,0 0,0 0,0 0,0 0,0 0,0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1-24T07:08:34.321"/>
    </inkml:context>
    <inkml:brush xml:id="br0">
      <inkml:brushProperty name="width" value="0.07938" units="cm"/>
      <inkml:brushProperty name="height" value="0.07938" units="cm"/>
      <inkml:brushProperty name="color" value="#FF0000"/>
      <inkml:brushProperty name="ignorePressure" value="1"/>
    </inkml:brush>
  </inkml:definitions>
  <inkml:trace contextRef="#ctx0" brushRef="#br0">9526 8826,'0'0,"0"0,0 0,0 0,0 0,0 0,0 0,0 0,0-1,0-2,1-3,-1-2,2-2,-1-2,1 1,1-1,-1 0,1 2,0 1,2 2,0 1,1 3,2 0,1 3,-1 2,2 2,1 2,0 2,2 4,-1 0,1 0,-1 2,1-1,1-2,-1 0,1-4,0-3,0-4,-1-3,-2-3,-1-4,-1 0,-2-4,-2 0,1-1,-1-1,-1-2,0-1,-1-2,0-1,0 1,0 2,-1 4,0 1,0 5,0 2,0 2,2 2,0 1,2 0,1 4,2-1,0 2,2 0,1 3,0 2,1 1,-1 2,2 1,-1 2,1 2,-2 1,1-2,-1-2,1 1,-3-2,0-2,0 2,-1-2,-1 1,0-2,-1 1,0-2,0 3,-2-2,1 3,0-1,0-1,0 1,0-1,3 2,0-2,0 2,1 0,-1-2,-1 1,1-2,-2 0,0-1,-1-2,-1 1,0-1,-2-1,1 1,-1 0,1-1,-2 1,1 0,-1-1,1-2,-1 0,2-2,-1 0,0-1,0 0,1-1,-1 1,0 0,1 0,-1-1,-1 1,0 0,2-3,-2-1,1-3,1-3,-2 0,0-2,-1-3,0-1,0 0,0-2,0 1,-1 1,0 1,1 3,-1 3,2-1,1 1,2 2,1 0,-1 3,3 2,0 2,1 2,0 3,2 3,0 2,1 1,0 1,0-1,-1 1,-1-3,0-1,-1-3,-1-3,0-3,-1-3,1-4,-2-1,1-3,-1-1,0 0,-2-2,1 2,-1 1,-1-1,0 2,0 2,0 2,0 1,-1 4,2 0,0 3,2 2,2 2,2 3,2 1,1 1,1 2,0-1,-1-1,-1-4,-1-3,0-1,-1-4,-2-1,-1-2,-1-1,0-2,0 1,-1-2,-1 0,-1 0,0-1,-3 0,-1 0,-1-4,-1-3,0-3,-1 0,1-5,1 1,1-1,3-3,2-4,4-1,2-1,2 1,1 1,0 4,0 4,0 6,-1 5,1 7,-2 4,2 5,0 5,-1 6,0 3,1 4,-1 1,1 0,0 2,-1-1,0-1,-1 0,1-1,-1 0,1-1,0-1,1 0,1-1,0 0,0-2,-1 0,1-3,-2 1,2-3,-2-2,1-3,1 0,1-2,1-1,1-2,1 0,0-2,-1-1,0-1,0-1,1-1,0 0,1 0,-1 0,0 1,-2 2,-2 0,-2 2,-2 0,0 0,-4 0,0 0,-1 0,-2 0,-1 0,-1 1,-1-1,0 0,0 0,0 0,-1 0,1 0,0 0,0-1,0 1,0 0,1 0,-1 0,1 0,0 0,-1 0,1 0,0 0,0 0,-1 0,1 0,-1 0,0 2,1-1,0 0,-1 1,1-1,-1 1,0 0,0-1,0 0,0-1,0 0,0 1,0-2,0 1,0 0,0 0,0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1-24T07:08:34.321"/>
    </inkml:context>
    <inkml:brush xml:id="br0">
      <inkml:brushProperty name="width" value="0.07938" units="cm"/>
      <inkml:brushProperty name="height" value="0.07938" units="cm"/>
      <inkml:brushProperty name="color" value="#FF0000"/>
      <inkml:brushProperty name="ignorePressure" value="1"/>
    </inkml:brush>
  </inkml:definitions>
  <inkml:trace contextRef="#ctx0" brushRef="#br0">9489 10453,'0'0,"0"0,0 0,0 0,0 0,0 0,0 0,0 0,0-1,0-4,1-4,-1-5,2-3,-2 0,1-1,0 2,1 1,0 7,1-1,-1 3,0 3,2 3,0 4,4 7,3 5,2 12,1 4,0 0,0-1,-2-5,-1-4,-2-4,-1-7,-2-4,0-4,0-9,1-11,1-7,1-11,0-2,0-2,-1 2,-1 7,2 2,-2 4,1 6,0 4,1 7,1 3,3 5,1 4,4 8,0 3,-1 4,0 2,-3 1,1-3,-1 1,-1-2,0-5,0-7,1-7,-1-6,2-9,-1-6,1-4,-2-1,-1-1,0-2,-2 2,-1 2,-2 5,0 4,-1 5,0 4,0 5,2 5,1 6,4 7,1 6,1 3,-1 2,-1-3,-2-5,0-4,-3-4,0-3,-1-7,0-2,0-4,-1-1,0-4,0-1,0-3,-1 0,0 0,0 1,-1 3,0 3,2 3,2 4,3 7,3 7,2 6,2 4,1 3,-2-1,0 0,-2-4,-4-3,-1-7,0-6,-1-4,5-7,3-5,2-5,2-5,0-2,-1 1,-3 4,-3 0,-2 4,0 1,-1 5,0 2,1 7,1 6,3 6,2 7,1 2,1 7,0 0,-1-1,-1-4,-2-4,-2-7,0-5,0-6,0-4,1-6,1-7,-1-3,0-4,0-2,-2 1,-1 0,-2 4,-1 3,-3 7,1 0,-3 5,1 3,0 4,2 5,3 5,3 8,1 3,1 0,0-3,0-2,-2-5,1-5,-2-7,-1-5,0-11,0-6,1-9,-1-3,1-3,-1 1,-2 0,0 3,0 3,-3 5,0 6,-1 3,0 4,1 5,2 4,1 7,3 7,2 7,0 2,0 2,0-1,-1-5,-2-3,-1-3,0-9,-1-1,-2-6,1-1,1-7,1-5,1-7,-1-1,0-3,-1 3,-3 1,0 4,-1 4,-1 5,0 2,2 8,1 5,3 10,3 5,1 9,2 3,0 2,-1 0,-1-4,-1-8,-2-5,-1-6,-1-6,0-7,0-8,0-7,1-4,0-4,-1-4,1 0,-1-1,-1 4,-2 3,-1 5,-1 3,0 4,2 2,0 4,1 4,2 3,1 5,1 3,2 2,1 2,0 2,0 0,0 0,0-1,-1-3,-2-1,-2-1,-1-1,-2-3,1-1,-1-2,-2-2,1-1,-1 0,0 0,0 0,0-1,0 1,1 0,-2 0,0 0,0 0,0 0,-1 0,0 0,0 0,-1 0,0 0,0 0,1 0,-2 0,1 0,0 0,-1 0,0 0,0 0,0 0,2 0,-2 0,1 0,0 0,-1 0,0 0,0 0,0 0,0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0T06:55:21.835"/>
    </inkml:context>
    <inkml:brush xml:id="br0">
      <inkml:brushProperty name="width" value="0.07938" units="cm"/>
      <inkml:brushProperty name="height" value="0.07938" units="cm"/>
      <inkml:brushProperty name="ignorePressure" value="1"/>
    </inkml:brush>
  </inkml:definitions>
  <inkml:trace contextRef="#ctx0" brushRef="#br0">12056 10512,'-5'-3,"-2"-5,1-8,4-5,9 2,10 5,18 15,4 11,3 10,5 7,-4-3,-7-2,-5-1,0-11,-6-11,-6-12,-7-16,-1-9,0 2,1 7,6 8,8 24,11 25,3 15,-5 8,-7-2,-2-11,-6-19,-7-22,-2-11,-2-5,8-4,1-1,-2-1,-3 0,3 5,7 5,5 10,0 12,0 7,-2 1,-1-2,-2-4,7-2,12 18,0 5,-8 6,-9-21,-10-26,-1-29,-4-12,-4-2,5 1,0 7,3 5,2 11,10 8,3 10,16 21,12 44,6 47,2 20,-6 2,-9-16,-10-50,6-54,-5-42,-2-23,-3-4,-6 10,-5 14,-2 8,-5 4,2-1,2 0,0 2,0 7,5 6,4 8,-3 18,4 14,-4 7,-7 11,-7-5,4-35,16-47,9-30,11-15,0 3,-5 19,-11 32,-14 35,-16 48,-15 23,-10 14,-2-10,4-20,16-5,9-4,2 0,0-10,11-38,7-52,9-38,1-21,-1 0,-4 19,-4 30,3 45,-5 33,-7 19,-7 11,-4 1,-4-1,-3 12,-2 8,-2 6,0-1,4-8,14-25,32-47,37-53,17-28,-1 2,-13 17,-16 20,-17 19,-6 25,-12 27,-13 28,-6 19,-2 1,0-11,12-19,18-45,13-55,2-26,-11 1,-14 19,-14 34,-12 38,-10 20,-4 14,-2 6,-5-2,-4-8,-18 19,-9 29,-7 11,-1 5,15-38,28-40,29-39,18-24,6-2,-5 8,-7 14,-8 11,14 8,13 5,5-7,-3-4,-9-5,-12 2,-13 12,-12 17,-8 20,-5 17,-2 3,2-3,9-11,10-13,7-27,5-20,-1-9,-3-5,0 7,-5 14,-3 12,0 6,14-7,40-63,35-72,23-54,-1-5,-22 43,-30 61,-26 50,-23 38,-16 23,-9 20,-6 10,-1 3,2-7,6-10,5-6,2-6,-2-4,-1-1,-3-2,4 3,2-3,2-2,4 2,1-1,10-5,5-14,8-23,7-7,2 5,-6 10,-7 6,-3 6,-2 4,-4 1,-7 4,-6 8,-6 11,0 16,5 5,6-6,12-22,32-43,20-38,10-20,-8-1,-14 16,-19 33,-19 34,-14 33,-6 23,-3 4,2-9,9-11,9-22,3-12,1 2,-6 14,2 9,-2 7,-3-3,-1-6,7-8,11-6,10-7,1 5,-9 4,-11 6,-9 4,-5-2,8-6,5-4,30-23,13-16,-4-9,-4 10,-14 16,-15 23,-5 36,-6 16,-2-1,-4-12,8-17,2-16,0-12,0 7,9 26,-2 20,-2 4,-4-8,9-21,14-35,14-53,13-39,-5-10,-11 7,-18 23,-13 35,-1 50,-4 36,9 29,2 6,-5-13,-4-18,1-17,1-19,0-12,-3-7,0-3,1 0,16 1,13-12,-1-6,-6-6,-10 2,-7 5,-3 8,14 5,28-9,15-14,17-39,-1-16,-17 4,-20 18,-22 27,-16 24,-11 18,-9 10,0 4,4-1,17-3,36-23,23-45,20-51,0-25,-13 2,-25 44,-14 64,-13 54,-5 28,-2 5,-4-10,0-14,-4-14,0-12,-3-3,-2 7,4 13,-3 5,-4-1,-1-7,-3-10,3-6,8-17,4-16,3-7,0 11,-5 17,-9 14,-3 19,-3 4,5-9,6-25,19-32,12-33,9-18,1 4,-10 14,-7 18,-8 16,-5 12,-6 9,-5 7,1 14,-6 15,-1 15,-3 4,8-6,15-11,27-18,31-29,5-25,-1-17,-16-1,-23 22,-24 28,0 42,1 41,-2 18,-3 3,-6-13,0-21,8-22,21-20,22-28,17-22,2-11,-11 0,-20 16,-14 25,-16 16,-13 9,-8 0,-3-4,3-6,0-6,13-6,12-12,0-9,-8 3,-10 9,-10 13,2 11,5 3,6-5,7-11,2-23,-5-10,-7-3,0 8,-5 16,4 18,-1 14,-4 5,-1 2,-2-4,4-8,19-38,22-66,20-56,12-37,-5 2,-18 27,-9 56,2 73,6 60,-2 35,2 14,-8-3,-11-14,-6-23,2-32,1-28,14-32,3-19,-5-6,-10 13,-9 15,0 14,5 0,12-19,9-20,-1-14,-8 5,-6 26,2 46,11 57,1 33,-1 16,-7-8,-11-15,-11-23,-8-21,-1-17,-2-12,5-11,3-5,2 9,1 20,-2 32,1 17,-2 2,-1-10,4-16,13-19,29-43,26-70,12-55,6-42,-11-3,-25 31,-26 57,-13 77,-4 55,-8 36,-4 7,-6-5,-2-12,-4-17,3-16,2-13,5-9,-2-6,-5 9,-6 32,-1 41,15 43,12 20,0-11,-6-25,-5-32,-4-29,4-23,16-37,34-61,16-38,3-9,-15 11,-21 27,-17 39,-8 43,-7 32,-10 16,-4 6,2-15,12-25,29-54,28-56,13-26,4-5,-17 31,-24 44,-17 40,-16 24,-8 13,-6 1,-4-3,3-6,3-7,12-38,25-50,17-34,0-11,-7 12,-16 26,-14 40,-9 44,0 36,-4 15,-4 3,3-5,0-11,0-12,6-10,18-15,15-15,8-20,3 13,-7 20,-13 17,-10 6,-5-1,-8-4,3-5,-1-4,-2-4,-4-3,-6 12,10 40,4 32,14 20,0-3,4-19,5-27,22-55,27-71,19-53,-4-15,-22 14,-28 32,-27 44,-20 50,-10 36,-3 26,2 5,-2-5,-1-11,6-7,4-7,-2-2,0-6,-3-7,7-9,1-11,-3-4,-3 1,1-1,-2 1,5-1,3 0,-3 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0T06:55:26.085"/>
    </inkml:context>
    <inkml:brush xml:id="br0">
      <inkml:brushProperty name="width" value="0.014" units="cm"/>
      <inkml:brushProperty name="height" value="0.014" units="cm"/>
      <inkml:brushProperty name="ignorePressure" value="1"/>
    </inkml:brush>
  </inkml:definitions>
  <inkml:trace contextRef="#ctx0" brushRef="#br0">19389 10245,'0'0</inkml:trace>
</inkml:ink>
</file>

<file path=ppt/media/hdphoto1.wdp>
</file>

<file path=ppt/media/image1.png>
</file>

<file path=ppt/media/image10.jpg>
</file>

<file path=ppt/media/image11.jpeg>
</file>

<file path=ppt/media/image12.png>
</file>

<file path=ppt/media/image13.jpeg>
</file>

<file path=ppt/media/image130.png>
</file>

<file path=ppt/media/image14.png>
</file>

<file path=ppt/media/image140.png>
</file>

<file path=ppt/media/image15.png>
</file>

<file path=ppt/media/image150.png>
</file>

<file path=ppt/media/image16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00.png>
</file>

<file path=ppt/media/image31.jpg>
</file>

<file path=ppt/media/image310.png>
</file>

<file path=ppt/media/image32.jpg>
</file>

<file path=ppt/media/image320.png>
</file>

<file path=ppt/media/image33.jpg>
</file>

<file path=ppt/media/image330.png>
</file>

<file path=ppt/media/image34.jpg>
</file>

<file path=ppt/media/image340.png>
</file>

<file path=ppt/media/image35.jpg>
</file>

<file path=ppt/media/image350.png>
</file>

<file path=ppt/media/image36.jpg>
</file>

<file path=ppt/media/image36.png>
</file>

<file path=ppt/media/image360.PNG>
</file>

<file path=ppt/media/image37.jpg>
</file>

<file path=ppt/media/image37.png>
</file>

<file path=ppt/media/image38.jpg>
</file>

<file path=ppt/media/image38.png>
</file>

<file path=ppt/media/image39.jpg>
</file>

<file path=ppt/media/image39.png>
</file>

<file path=ppt/media/image4.jpeg>
</file>

<file path=ppt/media/image40.jpg>
</file>

<file path=ppt/media/image40.png>
</file>

<file path=ppt/media/image41.png>
</file>

<file path=ppt/media/image42.png>
</file>

<file path=ppt/media/image43.png>
</file>

<file path=ppt/media/image44.png>
</file>

<file path=ppt/media/image440.png>
</file>

<file path=ppt/media/image45.png>
</file>

<file path=ppt/media/image450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jpg>
</file>

<file path=ppt/media/image8.jpg>
</file>

<file path=ppt/media/image8.png>
</file>

<file path=ppt/media/image80.png>
</file>

<file path=ppt/media/image9.jpg>
</file>

<file path=ppt/media/media1.avi>
</file>

<file path=ppt/media/media2.avi>
</file>

<file path=ppt/media/media3.avi>
</file>

<file path=ppt/media/media4.avi>
</file>

<file path=ppt/media/media5.avi>
</file>

<file path=ppt/media/media6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221B9-D97C-419F-9A19-8C45144AACB9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84D7B-F603-4666-87A0-4476EAC95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439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BC9312-655F-49F3-B0A7-203527FD7C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4211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01DD1E-48BC-48E6-A621-839CAA79B6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686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850FB5-5D99-4166-B9A4-22E465F5E3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44858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850FB5-5D99-4166-B9A4-22E465F5E3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8485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850FB5-5D99-4166-B9A4-22E465F5E3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3703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850FB5-5D99-4166-B9A4-22E465F5E3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5828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850FB5-5D99-4166-B9A4-22E465F5E3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6294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8.5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850FB5-5D99-4166-B9A4-22E465F5E3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1871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9.5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850FB5-5D99-4166-B9A4-22E465F5E3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2625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4026310"/>
            <a:ext cx="6858000" cy="940926"/>
          </a:xfrm>
        </p:spPr>
        <p:txBody>
          <a:bodyPr anchor="b">
            <a:normAutofit/>
          </a:bodyPr>
          <a:lstStyle>
            <a:lvl1pPr algn="ctr">
              <a:defRPr sz="40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358083"/>
            <a:ext cx="6858000" cy="60742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15B6B-F6C0-4191-ADA9-CA3843D87AF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43000" y="5234834"/>
            <a:ext cx="6858000" cy="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2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1C8DA-2372-4151-A5F2-DC7C03576EB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628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F3352-E4E3-4684-B2E1-B66AF493E34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623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918698"/>
            <a:ext cx="6391275" cy="61800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E5873-2CD4-43DC-8296-4AC4AB6AB5F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889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622324"/>
            <a:ext cx="7886700" cy="294015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44262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E4AA6-0C2B-48BF-AA31-4A4380303CB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21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62699"/>
            <a:ext cx="7886700" cy="76292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2212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2212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E7F77-B3DC-4DF6-95E9-E71BD67D2DA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362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76633"/>
            <a:ext cx="7886700" cy="60453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47230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195565"/>
            <a:ext cx="3868340" cy="3851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47230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95565"/>
            <a:ext cx="3887391" cy="3851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1CF0E-974E-44F4-A5DB-44D530DF2EC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826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875" y="973798"/>
            <a:ext cx="6600825" cy="7534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A493-4578-4547-88D7-0EC5D3FFDD5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38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7519-E83E-4DD1-8A77-B984DBF4EBB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2630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91381"/>
            <a:ext cx="2949178" cy="96601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91380"/>
            <a:ext cx="4629150" cy="476967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9AF33-8515-41B1-B026-92CBBBEDEFC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253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91381"/>
            <a:ext cx="2949178" cy="96601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091380"/>
            <a:ext cx="4629150" cy="476967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AAC75-6FBC-4B33-BD08-939AF010EAA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435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62698"/>
            <a:ext cx="7886700" cy="9430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026387"/>
            <a:ext cx="7886700" cy="4000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8572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0C9C1-FAA9-46D8-9678-A9C98D981EA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1/25/2018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335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46578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9" descr="CCASIcon.png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61472" y="47322"/>
            <a:ext cx="1181102" cy="892479"/>
          </a:xfrm>
          <a:prstGeom prst="rect">
            <a:avLst/>
          </a:prstGeom>
        </p:spPr>
      </p:pic>
      <p:pic>
        <p:nvPicPr>
          <p:cNvPr id="11" name="Picture 10" descr="TheOhioStateUniversity-StackedK-RGBHEX.jpg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423" y="5680566"/>
            <a:ext cx="1150151" cy="1022356"/>
          </a:xfrm>
          <a:prstGeom prst="rect">
            <a:avLst/>
          </a:prstGeom>
        </p:spPr>
      </p:pic>
      <p:pic>
        <p:nvPicPr>
          <p:cNvPr id="12" name="Picture 3" descr="Z:\HFCMPL_logo\Logo_burgundy_and_white.bmp"/>
          <p:cNvPicPr>
            <a:picLocks noChangeAspect="1" noChangeArrowheads="1"/>
          </p:cNvPicPr>
          <p:nvPr userDrawn="1"/>
        </p:nvPicPr>
        <p:blipFill rotWithShape="1">
          <a:blip r:embed="rId15" cstate="print">
            <a:alphaModFix/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405" t="13405" r="14019" b="14019"/>
          <a:stretch/>
        </p:blipFill>
        <p:spPr bwMode="auto">
          <a:xfrm>
            <a:off x="1" y="47686"/>
            <a:ext cx="1219200" cy="562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4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Gill Sans MT" panose="020B0502020104020203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Gill Sans MT" panose="020B0502020104020203" pitchFamily="34" charset="0"/>
        <a:buChar char="›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anose="05000000000000000000" pitchFamily="2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Gill Sans MT" panose="020B0502020104020203" pitchFamily="34" charset="0"/>
        <a:buChar char="◊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g"/><Relationship Id="rId5" Type="http://schemas.openxmlformats.org/officeDocument/2006/relationships/image" Target="../media/image34.jpg"/><Relationship Id="rId4" Type="http://schemas.openxmlformats.org/officeDocument/2006/relationships/image" Target="../media/image33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6.jpg"/><Relationship Id="rId7" Type="http://schemas.openxmlformats.org/officeDocument/2006/relationships/image" Target="../media/image39.pn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11" Type="http://schemas.openxmlformats.org/officeDocument/2006/relationships/customXml" Target="../ink/ink11.xml"/><Relationship Id="rId5" Type="http://schemas.openxmlformats.org/officeDocument/2006/relationships/image" Target="../media/image37.png"/><Relationship Id="rId10" Type="http://schemas.openxmlformats.org/officeDocument/2006/relationships/image" Target="../media/image41.png"/><Relationship Id="rId4" Type="http://schemas.openxmlformats.org/officeDocument/2006/relationships/image" Target="../media/image36.png"/><Relationship Id="rId9" Type="http://schemas.openxmlformats.org/officeDocument/2006/relationships/customXml" Target="../ink/ink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jpg"/><Relationship Id="rId5" Type="http://schemas.openxmlformats.org/officeDocument/2006/relationships/image" Target="../media/image39.jpg"/><Relationship Id="rId4" Type="http://schemas.openxmlformats.org/officeDocument/2006/relationships/image" Target="../media/image38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png"/><Relationship Id="rId3" Type="http://schemas.openxmlformats.org/officeDocument/2006/relationships/image" Target="../media/image43.png"/><Relationship Id="rId7" Type="http://schemas.openxmlformats.org/officeDocument/2006/relationships/image" Target="../media/image36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0.png"/><Relationship Id="rId5" Type="http://schemas.openxmlformats.org/officeDocument/2006/relationships/image" Target="../media/image340.png"/><Relationship Id="rId4" Type="http://schemas.openxmlformats.org/officeDocument/2006/relationships/image" Target="../media/image330.png"/><Relationship Id="rId9" Type="http://schemas.openxmlformats.org/officeDocument/2006/relationships/image" Target="../media/image32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300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11" Type="http://schemas.openxmlformats.org/officeDocument/2006/relationships/image" Target="../media/image450.png"/><Relationship Id="rId5" Type="http://schemas.openxmlformats.org/officeDocument/2006/relationships/image" Target="../media/image45.png"/><Relationship Id="rId10" Type="http://schemas.openxmlformats.org/officeDocument/2006/relationships/image" Target="../media/image440.png"/><Relationship Id="rId4" Type="http://schemas.openxmlformats.org/officeDocument/2006/relationships/image" Target="../media/image44.png"/><Relationship Id="rId9" Type="http://schemas.openxmlformats.org/officeDocument/2006/relationships/image" Target="../media/image4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video" Target="../media/media6.avi"/><Relationship Id="rId13" Type="http://schemas.openxmlformats.org/officeDocument/2006/relationships/image" Target="../media/image54.png"/><Relationship Id="rId3" Type="http://schemas.microsoft.com/office/2007/relationships/media" Target="../media/media4.avi"/><Relationship Id="rId7" Type="http://schemas.microsoft.com/office/2007/relationships/media" Target="../media/media6.avi"/><Relationship Id="rId12" Type="http://schemas.openxmlformats.org/officeDocument/2006/relationships/image" Target="../media/image53.png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6" Type="http://schemas.openxmlformats.org/officeDocument/2006/relationships/video" Target="../media/media5.avi"/><Relationship Id="rId11" Type="http://schemas.openxmlformats.org/officeDocument/2006/relationships/image" Target="../media/image52.png"/><Relationship Id="rId5" Type="http://schemas.microsoft.com/office/2007/relationships/media" Target="../media/media5.avi"/><Relationship Id="rId15" Type="http://schemas.openxmlformats.org/officeDocument/2006/relationships/image" Target="../media/image280.PNG"/><Relationship Id="rId10" Type="http://schemas.openxmlformats.org/officeDocument/2006/relationships/image" Target="../media/image51.png"/><Relationship Id="rId4" Type="http://schemas.openxmlformats.org/officeDocument/2006/relationships/video" Target="../media/media4.avi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5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7.jp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0.png"/><Relationship Id="rId5" Type="http://schemas.openxmlformats.org/officeDocument/2006/relationships/customXml" Target="../ink/ink1.xml"/><Relationship Id="rId4" Type="http://schemas.openxmlformats.org/officeDocument/2006/relationships/image" Target="../media/image8.jpg"/><Relationship Id="rId9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2.avi"/><Relationship Id="rId7" Type="http://schemas.openxmlformats.org/officeDocument/2006/relationships/image" Target="../media/image11.jpe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8.png"/><Relationship Id="rId11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4.png"/><Relationship Id="rId4" Type="http://schemas.openxmlformats.org/officeDocument/2006/relationships/video" Target="../media/media2.avi"/><Relationship Id="rId9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20.png"/><Relationship Id="rId18" Type="http://schemas.openxmlformats.org/officeDocument/2006/relationships/image" Target="../media/image25.png"/><Relationship Id="rId3" Type="http://schemas.openxmlformats.org/officeDocument/2006/relationships/image" Target="../media/image16.jpg"/><Relationship Id="rId7" Type="http://schemas.openxmlformats.org/officeDocument/2006/relationships/image" Target="../media/image17.PNG"/><Relationship Id="rId12" Type="http://schemas.openxmlformats.org/officeDocument/2006/relationships/customXml" Target="../ink/ink7.xml"/><Relationship Id="rId17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19.png"/><Relationship Id="rId5" Type="http://schemas.openxmlformats.org/officeDocument/2006/relationships/image" Target="../media/image150.png"/><Relationship Id="rId15" Type="http://schemas.openxmlformats.org/officeDocument/2006/relationships/image" Target="../media/image22.png"/><Relationship Id="rId10" Type="http://schemas.openxmlformats.org/officeDocument/2006/relationships/customXml" Target="../ink/ink6.xml"/><Relationship Id="rId19" Type="http://schemas.openxmlformats.org/officeDocument/2006/relationships/image" Target="../media/image26.png"/><Relationship Id="rId4" Type="http://schemas.openxmlformats.org/officeDocument/2006/relationships/image" Target="../media/image140.png"/><Relationship Id="rId9" Type="http://schemas.openxmlformats.org/officeDocument/2006/relationships/image" Target="../media/image18.png"/><Relationship Id="rId1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customXml" Target="../ink/ink9.xml"/><Relationship Id="rId4" Type="http://schemas.openxmlformats.org/officeDocument/2006/relationships/image" Target="../media/image2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24881" y="650240"/>
            <a:ext cx="6858000" cy="1463968"/>
          </a:xfrm>
        </p:spPr>
        <p:txBody>
          <a:bodyPr>
            <a:noAutofit/>
          </a:bodyPr>
          <a:lstStyle/>
          <a:p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Reduced Order Modeling</a:t>
            </a:r>
            <a:b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</a:b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 Turbulent Flows using LSTM and Bidirectional LSTM Neural Networks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2509" y="2498875"/>
            <a:ext cx="3112718" cy="858100"/>
          </a:xfrm>
        </p:spPr>
        <p:txBody>
          <a:bodyPr>
            <a:no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Arvind Mohan</a:t>
            </a:r>
          </a:p>
          <a:p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</a:rPr>
              <a:t>Datta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</a:rPr>
              <a:t>Gaitonde</a:t>
            </a:r>
            <a:endParaRPr 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919446" y="3737693"/>
            <a:ext cx="54688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High Fidelity Computational Multi-Physics Lab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The Ohio State University, Columbus, OH,USA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15183" y="5307078"/>
            <a:ext cx="61073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600" b="1" dirty="0">
                <a:solidFill>
                  <a:prstClr val="black"/>
                </a:solidFill>
              </a:rPr>
              <a:t>2</a:t>
            </a:r>
            <a:r>
              <a:rPr lang="en-US" sz="1600" b="1" baseline="30000" dirty="0">
                <a:solidFill>
                  <a:prstClr val="black"/>
                </a:solidFill>
              </a:rPr>
              <a:t>nd</a:t>
            </a:r>
            <a:r>
              <a:rPr lang="en-US" sz="1600" b="1" dirty="0">
                <a:solidFill>
                  <a:prstClr val="black"/>
                </a:solidFill>
              </a:rPr>
              <a:t> Workshop on Physics Informed Machine Learning</a:t>
            </a:r>
          </a:p>
          <a:p>
            <a:pPr algn="ctr">
              <a:defRPr/>
            </a:pPr>
            <a:r>
              <a:rPr lang="en-US" sz="1600" b="1" dirty="0">
                <a:solidFill>
                  <a:prstClr val="black"/>
                </a:solidFill>
              </a:rPr>
              <a:t>Center for Nonlinear Studies</a:t>
            </a:r>
          </a:p>
          <a:p>
            <a:pPr algn="ctr">
              <a:defRPr/>
            </a:pPr>
            <a:r>
              <a:rPr lang="en-US" sz="1600" b="1" dirty="0">
                <a:solidFill>
                  <a:prstClr val="black"/>
                </a:solidFill>
              </a:rPr>
              <a:t>Los Alamos National Laboratory</a:t>
            </a:r>
          </a:p>
          <a:p>
            <a:pPr algn="ctr">
              <a:defRPr/>
            </a:pPr>
            <a:r>
              <a:rPr lang="en-US" sz="1600" b="1" dirty="0">
                <a:solidFill>
                  <a:prstClr val="black"/>
                </a:solidFill>
              </a:rPr>
              <a:t>Santa Fe, NM</a:t>
            </a:r>
          </a:p>
        </p:txBody>
      </p:sp>
    </p:spTree>
    <p:extLst>
      <p:ext uri="{BB962C8B-B14F-4D97-AF65-F5344CB8AC3E}">
        <p14:creationId xmlns:p14="http://schemas.microsoft.com/office/powerpoint/2010/main" val="3173768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4AA7CA-5E3A-47E4-AE7F-595D4F73DD12}"/>
              </a:ext>
            </a:extLst>
          </p:cNvPr>
          <p:cNvSpPr txBox="1"/>
          <p:nvPr/>
        </p:nvSpPr>
        <p:spPr>
          <a:xfrm>
            <a:off x="2992566" y="0"/>
            <a:ext cx="3097516" cy="52322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Training Strategy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33FBD-A924-4C6C-9597-F4ACA9593B87}"/>
              </a:ext>
            </a:extLst>
          </p:cNvPr>
          <p:cNvSpPr txBox="1"/>
          <p:nvPr/>
        </p:nvSpPr>
        <p:spPr>
          <a:xfrm>
            <a:off x="-57522" y="858615"/>
            <a:ext cx="8771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Objective: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Predict POD temporal coefficients for t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  <a:sym typeface="Wingdings" panose="05000000000000000000" pitchFamily="2" charset="2"/>
              </a:rPr>
              <a:t> 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+ n,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given 0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t, and trained model from POD coefficients in OTHER datasets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E43845B-AC1D-4F98-9774-31C9FA3E56DF}"/>
              </a:ext>
            </a:extLst>
          </p:cNvPr>
          <p:cNvSpPr txBox="1">
            <a:spLocks/>
          </p:cNvSpPr>
          <p:nvPr/>
        </p:nvSpPr>
        <p:spPr>
          <a:xfrm>
            <a:off x="1774367" y="1513315"/>
            <a:ext cx="6192374" cy="2323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›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" panose="05000000000000000000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◊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Network Architecture and Training Details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 Input layer of 10 cells ( i.e. size of input sequence )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 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1</a:t>
            </a:r>
            <a:r>
              <a:rPr kumimoji="0" 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 hidden layer of 250 cells each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 Output layer of 10 cells (i.e. size of output sequence )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i="1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 Hyperparameter tuning performed with random search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 Batch size = 32, trained for 75 epochs.</a:t>
            </a:r>
          </a:p>
        </p:txBody>
      </p:sp>
      <p:sp>
        <p:nvSpPr>
          <p:cNvPr id="2" name="Rectangle 1"/>
          <p:cNvSpPr/>
          <p:nvPr/>
        </p:nvSpPr>
        <p:spPr>
          <a:xfrm>
            <a:off x="1396357" y="6069506"/>
            <a:ext cx="59444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-1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Same network architecture used for all 5 POD modes – Reduced </a:t>
            </a:r>
            <a:r>
              <a:rPr lang="en-US" b="1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Gill Sans MT" panose="020B0502020104020203"/>
              </a:rPr>
              <a:t>Hyperparameter tuning cost.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 MT" panose="020B0502020104020203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F63EB5-B706-412D-86B7-C84A1C1C174B}"/>
              </a:ext>
            </a:extLst>
          </p:cNvPr>
          <p:cNvSpPr/>
          <p:nvPr/>
        </p:nvSpPr>
        <p:spPr>
          <a:xfrm>
            <a:off x="1262664" y="5233281"/>
            <a:ext cx="64861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Network depth and number of cells </a:t>
            </a:r>
            <a:r>
              <a:rPr kumimoji="0" lang="en-US" sz="1800" b="1" i="0" u="none" strike="noStrike" kern="1200" cap="none" spc="-1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same</a:t>
            </a:r>
            <a:r>
              <a:rPr kumimoji="0" lang="en-US" sz="18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 for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 panose="020B0502020104020203"/>
              </a:rPr>
              <a:t>Both Vanilla LSTM and Bidirectional LSTM </a:t>
            </a:r>
            <a:r>
              <a:rPr lang="en-US" b="1" spc="-1" dirty="0">
                <a:uFill>
                  <a:solidFill>
                    <a:srgbClr val="FFFFFF"/>
                  </a:solidFill>
                </a:uFill>
                <a:latin typeface="Gill Sans MT" panose="020B0502020104020203"/>
              </a:rPr>
              <a:t>for comparison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ill Sans MT" panose="020B0502020104020203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3876DB-2EDE-4AA7-892E-40C610CB54D0}"/>
              </a:ext>
            </a:extLst>
          </p:cNvPr>
          <p:cNvSpPr txBox="1"/>
          <p:nvPr/>
        </p:nvSpPr>
        <p:spPr>
          <a:xfrm>
            <a:off x="175789" y="3844751"/>
            <a:ext cx="8749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rgbClr val="FF0000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Training Strategy # 1</a:t>
            </a:r>
            <a:r>
              <a:rPr lang="en-US" b="1" u="sng" dirty="0"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:</a:t>
            </a:r>
            <a:r>
              <a:rPr lang="en-US" b="1" dirty="0"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Temporal coefficients of each of the 5 dominant POD modes from all training dataset planes.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740504-08F4-4577-AE86-897C7864BC85}"/>
              </a:ext>
            </a:extLst>
          </p:cNvPr>
          <p:cNvSpPr txBox="1"/>
          <p:nvPr/>
        </p:nvSpPr>
        <p:spPr>
          <a:xfrm>
            <a:off x="175789" y="4674055"/>
            <a:ext cx="8749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Models: </a:t>
            </a:r>
            <a:r>
              <a:rPr lang="en-US" dirty="0">
                <a:solidFill>
                  <a:srgbClr val="0070C0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5 LSTM/</a:t>
            </a:r>
            <a:r>
              <a:rPr lang="en-US" dirty="0" err="1">
                <a:solidFill>
                  <a:srgbClr val="0070C0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BiLSTM</a:t>
            </a:r>
            <a:r>
              <a:rPr lang="en-US" dirty="0">
                <a:solidFill>
                  <a:srgbClr val="0070C0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models, </a:t>
            </a:r>
            <a:r>
              <a:rPr lang="en-US" b="1" dirty="0"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for each dominant mode.</a:t>
            </a:r>
          </a:p>
        </p:txBody>
      </p:sp>
    </p:spTree>
    <p:extLst>
      <p:ext uri="{BB962C8B-B14F-4D97-AF65-F5344CB8AC3E}">
        <p14:creationId xmlns:p14="http://schemas.microsoft.com/office/powerpoint/2010/main" val="400333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F95824-7129-4E1A-8A88-DF8BC2CFA953}"/>
              </a:ext>
            </a:extLst>
          </p:cNvPr>
          <p:cNvSpPr txBox="1"/>
          <p:nvPr/>
        </p:nvSpPr>
        <p:spPr>
          <a:xfrm>
            <a:off x="1704240" y="39977"/>
            <a:ext cx="5674182" cy="40011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LSTM &amp; BiLSTM POD Coefficient Predictions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449A45-3B2D-4961-9748-F2D656B271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6" t="7208" r="8166" b="10197"/>
          <a:stretch/>
        </p:blipFill>
        <p:spPr>
          <a:xfrm>
            <a:off x="397748" y="1192244"/>
            <a:ext cx="2857453" cy="18704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C2AEC7-8A35-46EB-B622-98AEB1AA20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47" t="6602" r="8656" b="13544"/>
          <a:stretch/>
        </p:blipFill>
        <p:spPr>
          <a:xfrm>
            <a:off x="3307837" y="1171406"/>
            <a:ext cx="2828321" cy="19121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F2E35E-B254-40E8-ADC5-1A0F77F303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84" t="5969" r="8154" b="14187"/>
          <a:stretch/>
        </p:blipFill>
        <p:spPr>
          <a:xfrm>
            <a:off x="6188794" y="1171406"/>
            <a:ext cx="2889703" cy="19121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EE6EE5B-B2C7-49B2-AE89-7ABB396A0D9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8" t="5919" r="8500" b="10360"/>
          <a:stretch/>
        </p:blipFill>
        <p:spPr>
          <a:xfrm>
            <a:off x="397748" y="3373121"/>
            <a:ext cx="2857453" cy="18799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103F03-B8A3-4092-B8F4-53BCF0F4E75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89" t="7007" r="8445" b="10445"/>
          <a:stretch/>
        </p:blipFill>
        <p:spPr>
          <a:xfrm>
            <a:off x="3307837" y="3373121"/>
            <a:ext cx="2828321" cy="18802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0657D9F-9B9C-4309-8955-F01316F3C6D1}"/>
              </a:ext>
            </a:extLst>
          </p:cNvPr>
          <p:cNvSpPr txBox="1"/>
          <p:nvPr/>
        </p:nvSpPr>
        <p:spPr>
          <a:xfrm rot="16200000">
            <a:off x="-961485" y="1399210"/>
            <a:ext cx="2318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Amplitude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F146B4-BEA2-40FD-B6A5-60BA93E15D56}"/>
              </a:ext>
            </a:extLst>
          </p:cNvPr>
          <p:cNvSpPr txBox="1"/>
          <p:nvPr/>
        </p:nvSpPr>
        <p:spPr>
          <a:xfrm>
            <a:off x="1379237" y="3017867"/>
            <a:ext cx="805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D7D9DA-1771-4F71-BE0A-6F9BB03D8CAD}"/>
              </a:ext>
            </a:extLst>
          </p:cNvPr>
          <p:cNvSpPr txBox="1"/>
          <p:nvPr/>
        </p:nvSpPr>
        <p:spPr>
          <a:xfrm>
            <a:off x="7259595" y="3062722"/>
            <a:ext cx="805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E5B429-0386-4B28-A90E-7EA779FE13A3}"/>
              </a:ext>
            </a:extLst>
          </p:cNvPr>
          <p:cNvSpPr txBox="1"/>
          <p:nvPr/>
        </p:nvSpPr>
        <p:spPr>
          <a:xfrm>
            <a:off x="4378638" y="3017867"/>
            <a:ext cx="805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413BB3-98C3-40A8-AE74-8B97FC53EDC5}"/>
              </a:ext>
            </a:extLst>
          </p:cNvPr>
          <p:cNvSpPr txBox="1"/>
          <p:nvPr/>
        </p:nvSpPr>
        <p:spPr>
          <a:xfrm>
            <a:off x="1379236" y="5207347"/>
            <a:ext cx="805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549FBE-2C62-492F-8336-9C8C4F2244D9}"/>
              </a:ext>
            </a:extLst>
          </p:cNvPr>
          <p:cNvSpPr txBox="1"/>
          <p:nvPr/>
        </p:nvSpPr>
        <p:spPr>
          <a:xfrm>
            <a:off x="4319415" y="5207347"/>
            <a:ext cx="805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937D31E-1612-478D-8BE1-6B74E3E29BD2}"/>
              </a:ext>
            </a:extLst>
          </p:cNvPr>
          <p:cNvSpPr/>
          <p:nvPr/>
        </p:nvSpPr>
        <p:spPr>
          <a:xfrm>
            <a:off x="6247207" y="4198836"/>
            <a:ext cx="286201" cy="25076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6E44251-35F5-41EF-BA16-D14D0B9999B6}"/>
              </a:ext>
            </a:extLst>
          </p:cNvPr>
          <p:cNvCxnSpPr>
            <a:cxnSpLocks/>
          </p:cNvCxnSpPr>
          <p:nvPr/>
        </p:nvCxnSpPr>
        <p:spPr>
          <a:xfrm flipH="1">
            <a:off x="6590239" y="4309363"/>
            <a:ext cx="8128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FF07D53F-14BD-4122-978C-7BB7EFBA3E99}"/>
              </a:ext>
            </a:extLst>
          </p:cNvPr>
          <p:cNvSpPr/>
          <p:nvPr/>
        </p:nvSpPr>
        <p:spPr>
          <a:xfrm>
            <a:off x="6203500" y="3858947"/>
            <a:ext cx="268610" cy="2146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6D2C5E4-D704-4B93-9936-0844BF1866D3}"/>
              </a:ext>
            </a:extLst>
          </p:cNvPr>
          <p:cNvCxnSpPr>
            <a:cxnSpLocks/>
          </p:cNvCxnSpPr>
          <p:nvPr/>
        </p:nvCxnSpPr>
        <p:spPr>
          <a:xfrm flipH="1">
            <a:off x="6528941" y="3984800"/>
            <a:ext cx="8128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E943F6E-BCE7-4D56-A444-193841327FC3}"/>
              </a:ext>
            </a:extLst>
          </p:cNvPr>
          <p:cNvCxnSpPr>
            <a:cxnSpLocks/>
          </p:cNvCxnSpPr>
          <p:nvPr/>
        </p:nvCxnSpPr>
        <p:spPr>
          <a:xfrm flipH="1">
            <a:off x="6590239" y="4597179"/>
            <a:ext cx="8128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83F2F78-A7A7-47FC-B12F-D489F2D6C6B9}"/>
              </a:ext>
            </a:extLst>
          </p:cNvPr>
          <p:cNvSpPr txBox="1"/>
          <p:nvPr/>
        </p:nvSpPr>
        <p:spPr>
          <a:xfrm>
            <a:off x="7403039" y="4292824"/>
            <a:ext cx="1409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Truth</a:t>
            </a:r>
            <a:endParaRPr lang="en-US" sz="4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35537AA-3F9E-466D-A17D-C409C5548519}"/>
              </a:ext>
            </a:extLst>
          </p:cNvPr>
          <p:cNvSpPr txBox="1"/>
          <p:nvPr/>
        </p:nvSpPr>
        <p:spPr>
          <a:xfrm>
            <a:off x="7403039" y="3905974"/>
            <a:ext cx="1409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LSTM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B6EE6F-50E6-47E3-BF8D-D05E56C46F39}"/>
              </a:ext>
            </a:extLst>
          </p:cNvPr>
          <p:cNvSpPr txBox="1"/>
          <p:nvPr/>
        </p:nvSpPr>
        <p:spPr>
          <a:xfrm>
            <a:off x="7403039" y="3519124"/>
            <a:ext cx="1661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/>
              <a:t>BiLSTM</a:t>
            </a:r>
            <a:endParaRPr lang="en-US" sz="36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499C42-D524-41D8-AEBB-10B33FD9C514}"/>
              </a:ext>
            </a:extLst>
          </p:cNvPr>
          <p:cNvSpPr txBox="1"/>
          <p:nvPr/>
        </p:nvSpPr>
        <p:spPr>
          <a:xfrm>
            <a:off x="478067" y="2371536"/>
            <a:ext cx="122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86861"/>
            <a:r>
              <a:rPr lang="en-US" sz="2400" dirty="0">
                <a:solidFill>
                  <a:prstClr val="black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Mode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96A362F-5C44-4019-B16C-4C8781FCC1DD}"/>
              </a:ext>
            </a:extLst>
          </p:cNvPr>
          <p:cNvSpPr txBox="1"/>
          <p:nvPr/>
        </p:nvSpPr>
        <p:spPr>
          <a:xfrm>
            <a:off x="4936302" y="2371536"/>
            <a:ext cx="122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86861"/>
            <a:r>
              <a:rPr lang="en-US" sz="2400" dirty="0">
                <a:solidFill>
                  <a:prstClr val="black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Mode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3CA2C02-9065-4759-A868-68880FB3A837}"/>
              </a:ext>
            </a:extLst>
          </p:cNvPr>
          <p:cNvSpPr txBox="1"/>
          <p:nvPr/>
        </p:nvSpPr>
        <p:spPr>
          <a:xfrm>
            <a:off x="6270463" y="2360182"/>
            <a:ext cx="122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86861"/>
            <a:r>
              <a:rPr lang="en-US" sz="2400" dirty="0">
                <a:solidFill>
                  <a:prstClr val="black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Mode 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137178-608E-4BAB-A317-96274019D84C}"/>
              </a:ext>
            </a:extLst>
          </p:cNvPr>
          <p:cNvSpPr txBox="1"/>
          <p:nvPr/>
        </p:nvSpPr>
        <p:spPr>
          <a:xfrm>
            <a:off x="490783" y="4667427"/>
            <a:ext cx="122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86861"/>
            <a:r>
              <a:rPr lang="en-US" sz="2400" dirty="0">
                <a:solidFill>
                  <a:prstClr val="black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Mode 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3E099DE-1449-4B77-8F19-52F6E45DF500}"/>
              </a:ext>
            </a:extLst>
          </p:cNvPr>
          <p:cNvSpPr txBox="1"/>
          <p:nvPr/>
        </p:nvSpPr>
        <p:spPr>
          <a:xfrm>
            <a:off x="3411236" y="4642098"/>
            <a:ext cx="122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86861"/>
            <a:r>
              <a:rPr lang="en-US" sz="2400" dirty="0">
                <a:solidFill>
                  <a:prstClr val="black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Mode 5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B5542CE-F637-43A3-BBD6-B358DD80E4E2}"/>
              </a:ext>
            </a:extLst>
          </p:cNvPr>
          <p:cNvSpPr/>
          <p:nvPr/>
        </p:nvSpPr>
        <p:spPr>
          <a:xfrm>
            <a:off x="2990750" y="676341"/>
            <a:ext cx="3247236" cy="369332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Forced Isotropic Turbulence 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D4FEFB3-6C5A-4CC5-A3B8-9592C35BB59D}"/>
              </a:ext>
            </a:extLst>
          </p:cNvPr>
          <p:cNvSpPr txBox="1"/>
          <p:nvPr/>
        </p:nvSpPr>
        <p:spPr>
          <a:xfrm rot="16200000">
            <a:off x="-899098" y="3614824"/>
            <a:ext cx="2318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Amplitude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FC032D-F843-4E9C-A955-47772E6CE7CC}"/>
              </a:ext>
            </a:extLst>
          </p:cNvPr>
          <p:cNvSpPr/>
          <p:nvPr/>
        </p:nvSpPr>
        <p:spPr>
          <a:xfrm>
            <a:off x="213905" y="5577651"/>
            <a:ext cx="81528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defTabSz="457200">
              <a:buFont typeface="Wingdings" panose="05000000000000000000" pitchFamily="2" charset="2"/>
              <a:buChar char="ü"/>
              <a:defRPr/>
            </a:pPr>
            <a:r>
              <a:rPr lang="en-US" dirty="0">
                <a:solidFill>
                  <a:prstClr val="black"/>
                </a:solidFill>
              </a:rPr>
              <a:t>Predictions shown below for a randomly chosen time instants in the flow.</a:t>
            </a:r>
          </a:p>
          <a:p>
            <a:pPr marL="285750" lvl="0" indent="-285750" defTabSz="457200">
              <a:buFont typeface="Wingdings" panose="05000000000000000000" pitchFamily="2" charset="2"/>
              <a:buChar char="ü"/>
              <a:defRPr/>
            </a:pPr>
            <a:r>
              <a:rPr lang="en-US" b="1" dirty="0" err="1">
                <a:solidFill>
                  <a:prstClr val="black"/>
                </a:solidFill>
              </a:rPr>
              <a:t>BiLSTM</a:t>
            </a:r>
            <a:r>
              <a:rPr lang="en-US" b="1" dirty="0">
                <a:solidFill>
                  <a:prstClr val="black"/>
                </a:solidFill>
              </a:rPr>
              <a:t> underperforms</a:t>
            </a:r>
            <a:r>
              <a:rPr lang="en-US" dirty="0">
                <a:solidFill>
                  <a:prstClr val="black"/>
                </a:solidFill>
              </a:rPr>
              <a:t>, contrary to its performance in literature – </a:t>
            </a:r>
            <a:r>
              <a:rPr lang="en-US" i="1" dirty="0">
                <a:solidFill>
                  <a:prstClr val="black"/>
                </a:solidFill>
              </a:rPr>
              <a:t>not the algorithm’s fault !</a:t>
            </a:r>
          </a:p>
          <a:p>
            <a:pPr marL="285750" lvl="0" indent="-285750" defTabSz="457200">
              <a:buFont typeface="Wingdings" panose="05000000000000000000" pitchFamily="2" charset="2"/>
              <a:buChar char="ü"/>
              <a:defRPr/>
            </a:pPr>
            <a:r>
              <a:rPr lang="en-US" dirty="0">
                <a:solidFill>
                  <a:prstClr val="black"/>
                </a:solidFill>
              </a:rPr>
              <a:t>Lack of very long range memory in chaotic dynamical systems a likely reason.</a:t>
            </a:r>
          </a:p>
        </p:txBody>
      </p:sp>
    </p:spTree>
    <p:extLst>
      <p:ext uri="{BB962C8B-B14F-4D97-AF65-F5344CB8AC3E}">
        <p14:creationId xmlns:p14="http://schemas.microsoft.com/office/powerpoint/2010/main" val="1552167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4AA7CA-5E3A-47E4-AE7F-595D4F73DD12}"/>
              </a:ext>
            </a:extLst>
          </p:cNvPr>
          <p:cNvSpPr txBox="1"/>
          <p:nvPr/>
        </p:nvSpPr>
        <p:spPr>
          <a:xfrm>
            <a:off x="2992566" y="0"/>
            <a:ext cx="3097516" cy="52322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Training Strategy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33FBD-A924-4C6C-9597-F4ACA9593B87}"/>
              </a:ext>
            </a:extLst>
          </p:cNvPr>
          <p:cNvSpPr txBox="1"/>
          <p:nvPr/>
        </p:nvSpPr>
        <p:spPr>
          <a:xfrm>
            <a:off x="456837" y="718935"/>
            <a:ext cx="7687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457200">
              <a:defRPr/>
            </a:pPr>
            <a:r>
              <a:rPr lang="en-US" dirty="0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Alternative approach to training: </a:t>
            </a:r>
            <a:r>
              <a:rPr lang="en-US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Do we really need a unique model for each dominant mode? (More resources….)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3876DB-2EDE-4AA7-892E-40C610CB54D0}"/>
              </a:ext>
            </a:extLst>
          </p:cNvPr>
          <p:cNvSpPr txBox="1"/>
          <p:nvPr/>
        </p:nvSpPr>
        <p:spPr>
          <a:xfrm>
            <a:off x="150622" y="1394705"/>
            <a:ext cx="8749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Training Strategy # 2</a:t>
            </a:r>
            <a:r>
              <a:rPr lang="en-US" b="1" u="sng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:</a:t>
            </a:r>
            <a:r>
              <a:rPr lang="en-US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T</a:t>
            </a: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emporal coefficients of each of  ALL 5 dominant POD modes from all training dataset planes.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D1F6BDD-1014-495E-8951-013C347FE6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" y="2613235"/>
            <a:ext cx="1894910" cy="13156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9DDC9B-AD76-4126-9239-8D6B4FBE7513}"/>
              </a:ext>
            </a:extLst>
          </p:cNvPr>
          <p:cNvSpPr txBox="1"/>
          <p:nvPr/>
        </p:nvSpPr>
        <p:spPr>
          <a:xfrm>
            <a:off x="389274" y="2215129"/>
            <a:ext cx="1715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Transient flow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7EF17D-99C3-449D-9970-1FE46F7ED862}"/>
              </a:ext>
            </a:extLst>
          </p:cNvPr>
          <p:cNvSpPr txBox="1"/>
          <p:nvPr/>
        </p:nvSpPr>
        <p:spPr>
          <a:xfrm>
            <a:off x="447172" y="3985444"/>
            <a:ext cx="1685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Training data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D3FB4A5-8DA3-4583-BCB2-579A7CEC04C5}"/>
              </a:ext>
            </a:extLst>
          </p:cNvPr>
          <p:cNvCxnSpPr>
            <a:cxnSpLocks/>
          </p:cNvCxnSpPr>
          <p:nvPr/>
        </p:nvCxnSpPr>
        <p:spPr>
          <a:xfrm>
            <a:off x="2227234" y="3233481"/>
            <a:ext cx="76539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E6BDF1D-7BBA-4153-981F-7DF6609EDC93}"/>
              </a:ext>
            </a:extLst>
          </p:cNvPr>
          <p:cNvSpPr txBox="1"/>
          <p:nvPr/>
        </p:nvSpPr>
        <p:spPr>
          <a:xfrm>
            <a:off x="2257060" y="2814067"/>
            <a:ext cx="817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78924C2-941B-4C29-8D49-7C97E1A6DA92}"/>
                  </a:ext>
                </a:extLst>
              </p:cNvPr>
              <p:cNvSpPr txBox="1"/>
              <p:nvPr/>
            </p:nvSpPr>
            <p:spPr>
              <a:xfrm>
                <a:off x="4709236" y="2153132"/>
                <a:ext cx="1499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78924C2-941B-4C29-8D49-7C97E1A6DA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9236" y="2153132"/>
                <a:ext cx="149913" cy="276999"/>
              </a:xfrm>
              <a:prstGeom prst="rect">
                <a:avLst/>
              </a:prstGeom>
              <a:blipFill>
                <a:blip r:embed="rId4"/>
                <a:stretch>
                  <a:fillRect l="-37500" r="-29167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70EA9A3-F229-4919-9B85-83F505101137}"/>
                  </a:ext>
                </a:extLst>
              </p:cNvPr>
              <p:cNvSpPr txBox="1"/>
              <p:nvPr/>
            </p:nvSpPr>
            <p:spPr>
              <a:xfrm>
                <a:off x="4864097" y="2581746"/>
                <a:ext cx="1499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70EA9A3-F229-4919-9B85-83F5051011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4097" y="2581746"/>
                <a:ext cx="149913" cy="276999"/>
              </a:xfrm>
              <a:prstGeom prst="rect">
                <a:avLst/>
              </a:prstGeom>
              <a:blipFill>
                <a:blip r:embed="rId5"/>
                <a:stretch>
                  <a:fillRect l="-36000" r="-24000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83573FD-6036-4818-8EE7-2B2A605F68D9}"/>
                  </a:ext>
                </a:extLst>
              </p:cNvPr>
              <p:cNvSpPr txBox="1"/>
              <p:nvPr/>
            </p:nvSpPr>
            <p:spPr>
              <a:xfrm>
                <a:off x="5411878" y="3631459"/>
                <a:ext cx="1611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83573FD-6036-4818-8EE7-2B2A605F68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1878" y="3631459"/>
                <a:ext cx="161133" cy="276999"/>
              </a:xfrm>
              <a:prstGeom prst="rect">
                <a:avLst/>
              </a:prstGeom>
              <a:blipFill>
                <a:blip r:embed="rId6"/>
                <a:stretch>
                  <a:fillRect l="-30769" r="-23077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ectangle 19">
            <a:extLst>
              <a:ext uri="{FF2B5EF4-FFF2-40B4-BE49-F238E27FC236}">
                <a16:creationId xmlns:a16="http://schemas.microsoft.com/office/drawing/2014/main" id="{1D5AE7FA-73E5-44FD-935D-8802632449B2}"/>
              </a:ext>
            </a:extLst>
          </p:cNvPr>
          <p:cNvSpPr/>
          <p:nvPr/>
        </p:nvSpPr>
        <p:spPr>
          <a:xfrm>
            <a:off x="3057593" y="2395028"/>
            <a:ext cx="1066800" cy="968047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252D6C-38A3-40EE-B937-5B85D967BBE9}"/>
              </a:ext>
            </a:extLst>
          </p:cNvPr>
          <p:cNvSpPr/>
          <p:nvPr/>
        </p:nvSpPr>
        <p:spPr>
          <a:xfrm>
            <a:off x="3344110" y="2708827"/>
            <a:ext cx="1066800" cy="962966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3A5826B-FED7-4A9E-B2C4-88C4668E0F4B}"/>
              </a:ext>
            </a:extLst>
          </p:cNvPr>
          <p:cNvSpPr/>
          <p:nvPr/>
        </p:nvSpPr>
        <p:spPr>
          <a:xfrm>
            <a:off x="4053547" y="4271127"/>
            <a:ext cx="1066800" cy="966768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12">
            <a:extLst>
              <a:ext uri="{FF2B5EF4-FFF2-40B4-BE49-F238E27FC236}">
                <a16:creationId xmlns:a16="http://schemas.microsoft.com/office/drawing/2014/main" id="{18AB2280-FA00-4EF4-BD21-B2D4CA3F2B5C}"/>
              </a:ext>
            </a:extLst>
          </p:cNvPr>
          <p:cNvSpPr/>
          <p:nvPr/>
        </p:nvSpPr>
        <p:spPr>
          <a:xfrm rot="5400000">
            <a:off x="4966573" y="2267194"/>
            <a:ext cx="273272" cy="1384598"/>
          </a:xfrm>
          <a:custGeom>
            <a:avLst/>
            <a:gdLst>
              <a:gd name="connsiteX0" fmla="*/ 163773 w 232012"/>
              <a:gd name="connsiteY0" fmla="*/ 1951629 h 1951629"/>
              <a:gd name="connsiteX1" fmla="*/ 109182 w 232012"/>
              <a:gd name="connsiteY1" fmla="*/ 1883391 h 1951629"/>
              <a:gd name="connsiteX2" fmla="*/ 81887 w 232012"/>
              <a:gd name="connsiteY2" fmla="*/ 1801504 h 1951629"/>
              <a:gd name="connsiteX3" fmla="*/ 95534 w 232012"/>
              <a:gd name="connsiteY3" fmla="*/ 1746913 h 1951629"/>
              <a:gd name="connsiteX4" fmla="*/ 150125 w 232012"/>
              <a:gd name="connsiteY4" fmla="*/ 1665026 h 1951629"/>
              <a:gd name="connsiteX5" fmla="*/ 81887 w 232012"/>
              <a:gd name="connsiteY5" fmla="*/ 1542197 h 1951629"/>
              <a:gd name="connsiteX6" fmla="*/ 95534 w 232012"/>
              <a:gd name="connsiteY6" fmla="*/ 1501253 h 1951629"/>
              <a:gd name="connsiteX7" fmla="*/ 232012 w 232012"/>
              <a:gd name="connsiteY7" fmla="*/ 1419367 h 1951629"/>
              <a:gd name="connsiteX8" fmla="*/ 218364 w 232012"/>
              <a:gd name="connsiteY8" fmla="*/ 1337480 h 1951629"/>
              <a:gd name="connsiteX9" fmla="*/ 136478 w 232012"/>
              <a:gd name="connsiteY9" fmla="*/ 1296537 h 1951629"/>
              <a:gd name="connsiteX10" fmla="*/ 109182 w 232012"/>
              <a:gd name="connsiteY10" fmla="*/ 1255594 h 1951629"/>
              <a:gd name="connsiteX11" fmla="*/ 163773 w 232012"/>
              <a:gd name="connsiteY11" fmla="*/ 1160059 h 1951629"/>
              <a:gd name="connsiteX12" fmla="*/ 150125 w 232012"/>
              <a:gd name="connsiteY12" fmla="*/ 1119116 h 1951629"/>
              <a:gd name="connsiteX13" fmla="*/ 109182 w 232012"/>
              <a:gd name="connsiteY13" fmla="*/ 1091820 h 1951629"/>
              <a:gd name="connsiteX14" fmla="*/ 13648 w 232012"/>
              <a:gd name="connsiteY14" fmla="*/ 1037229 h 1951629"/>
              <a:gd name="connsiteX15" fmla="*/ 40943 w 232012"/>
              <a:gd name="connsiteY15" fmla="*/ 968991 h 1951629"/>
              <a:gd name="connsiteX16" fmla="*/ 40943 w 232012"/>
              <a:gd name="connsiteY16" fmla="*/ 846161 h 1951629"/>
              <a:gd name="connsiteX17" fmla="*/ 0 w 232012"/>
              <a:gd name="connsiteY17" fmla="*/ 832513 h 1951629"/>
              <a:gd name="connsiteX18" fmla="*/ 13648 w 232012"/>
              <a:gd name="connsiteY18" fmla="*/ 777922 h 1951629"/>
              <a:gd name="connsiteX19" fmla="*/ 95534 w 232012"/>
              <a:gd name="connsiteY19" fmla="*/ 723331 h 1951629"/>
              <a:gd name="connsiteX20" fmla="*/ 109182 w 232012"/>
              <a:gd name="connsiteY20" fmla="*/ 655092 h 1951629"/>
              <a:gd name="connsiteX21" fmla="*/ 136478 w 232012"/>
              <a:gd name="connsiteY21" fmla="*/ 600501 h 1951629"/>
              <a:gd name="connsiteX22" fmla="*/ 95534 w 232012"/>
              <a:gd name="connsiteY22" fmla="*/ 491319 h 1951629"/>
              <a:gd name="connsiteX23" fmla="*/ 109182 w 232012"/>
              <a:gd name="connsiteY23" fmla="*/ 436728 h 1951629"/>
              <a:gd name="connsiteX24" fmla="*/ 81887 w 232012"/>
              <a:gd name="connsiteY24" fmla="*/ 327546 h 1951629"/>
              <a:gd name="connsiteX25" fmla="*/ 95534 w 232012"/>
              <a:gd name="connsiteY25" fmla="*/ 0 h 195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32012" h="1951629">
                <a:moveTo>
                  <a:pt x="163773" y="1951629"/>
                </a:moveTo>
                <a:cubicBezTo>
                  <a:pt x="145576" y="1928883"/>
                  <a:pt x="123131" y="1908963"/>
                  <a:pt x="109182" y="1883391"/>
                </a:cubicBezTo>
                <a:cubicBezTo>
                  <a:pt x="95404" y="1858132"/>
                  <a:pt x="81887" y="1801504"/>
                  <a:pt x="81887" y="1801504"/>
                </a:cubicBezTo>
                <a:cubicBezTo>
                  <a:pt x="86436" y="1783307"/>
                  <a:pt x="86228" y="1763199"/>
                  <a:pt x="95534" y="1746913"/>
                </a:cubicBezTo>
                <a:cubicBezTo>
                  <a:pt x="177316" y="1603795"/>
                  <a:pt x="107518" y="1792856"/>
                  <a:pt x="150125" y="1665026"/>
                </a:cubicBezTo>
                <a:cubicBezTo>
                  <a:pt x="87554" y="1571170"/>
                  <a:pt x="105907" y="1614262"/>
                  <a:pt x="81887" y="1542197"/>
                </a:cubicBezTo>
                <a:cubicBezTo>
                  <a:pt x="86436" y="1528549"/>
                  <a:pt x="85362" y="1511426"/>
                  <a:pt x="95534" y="1501253"/>
                </a:cubicBezTo>
                <a:cubicBezTo>
                  <a:pt x="128472" y="1468315"/>
                  <a:pt x="188934" y="1440906"/>
                  <a:pt x="232012" y="1419367"/>
                </a:cubicBezTo>
                <a:cubicBezTo>
                  <a:pt x="227463" y="1392071"/>
                  <a:pt x="230739" y="1362231"/>
                  <a:pt x="218364" y="1337480"/>
                </a:cubicBezTo>
                <a:cubicBezTo>
                  <a:pt x="207782" y="1316316"/>
                  <a:pt x="155855" y="1302996"/>
                  <a:pt x="136478" y="1296537"/>
                </a:cubicBezTo>
                <a:cubicBezTo>
                  <a:pt x="127379" y="1282889"/>
                  <a:pt x="109182" y="1271997"/>
                  <a:pt x="109182" y="1255594"/>
                </a:cubicBezTo>
                <a:cubicBezTo>
                  <a:pt x="109182" y="1238281"/>
                  <a:pt x="153114" y="1176048"/>
                  <a:pt x="163773" y="1160059"/>
                </a:cubicBezTo>
                <a:cubicBezTo>
                  <a:pt x="159224" y="1146411"/>
                  <a:pt x="159112" y="1130350"/>
                  <a:pt x="150125" y="1119116"/>
                </a:cubicBezTo>
                <a:cubicBezTo>
                  <a:pt x="139878" y="1106308"/>
                  <a:pt x="123423" y="1099958"/>
                  <a:pt x="109182" y="1091820"/>
                </a:cubicBezTo>
                <a:cubicBezTo>
                  <a:pt x="-12026" y="1022558"/>
                  <a:pt x="113399" y="1103731"/>
                  <a:pt x="13648" y="1037229"/>
                </a:cubicBezTo>
                <a:cubicBezTo>
                  <a:pt x="22746" y="1014483"/>
                  <a:pt x="29987" y="990903"/>
                  <a:pt x="40943" y="968991"/>
                </a:cubicBezTo>
                <a:cubicBezTo>
                  <a:pt x="69123" y="912630"/>
                  <a:pt x="99870" y="928658"/>
                  <a:pt x="40943" y="846161"/>
                </a:cubicBezTo>
                <a:cubicBezTo>
                  <a:pt x="32581" y="834455"/>
                  <a:pt x="13648" y="837062"/>
                  <a:pt x="0" y="832513"/>
                </a:cubicBezTo>
                <a:cubicBezTo>
                  <a:pt x="4549" y="814316"/>
                  <a:pt x="1296" y="792038"/>
                  <a:pt x="13648" y="777922"/>
                </a:cubicBezTo>
                <a:cubicBezTo>
                  <a:pt x="35250" y="753234"/>
                  <a:pt x="95534" y="723331"/>
                  <a:pt x="95534" y="723331"/>
                </a:cubicBezTo>
                <a:cubicBezTo>
                  <a:pt x="100083" y="700585"/>
                  <a:pt x="101846" y="677098"/>
                  <a:pt x="109182" y="655092"/>
                </a:cubicBezTo>
                <a:cubicBezTo>
                  <a:pt x="115616" y="635791"/>
                  <a:pt x="134231" y="620721"/>
                  <a:pt x="136478" y="600501"/>
                </a:cubicBezTo>
                <a:cubicBezTo>
                  <a:pt x="142100" y="549907"/>
                  <a:pt x="119797" y="527713"/>
                  <a:pt x="95534" y="491319"/>
                </a:cubicBezTo>
                <a:cubicBezTo>
                  <a:pt x="100083" y="473122"/>
                  <a:pt x="109182" y="455485"/>
                  <a:pt x="109182" y="436728"/>
                </a:cubicBezTo>
                <a:cubicBezTo>
                  <a:pt x="109182" y="403793"/>
                  <a:pt x="92655" y="359853"/>
                  <a:pt x="81887" y="327546"/>
                </a:cubicBezTo>
                <a:cubicBezTo>
                  <a:pt x="125743" y="195971"/>
                  <a:pt x="95534" y="300989"/>
                  <a:pt x="95534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5D0DD3-0B0D-4DD0-807B-39072A1FDDFA}"/>
              </a:ext>
            </a:extLst>
          </p:cNvPr>
          <p:cNvSpPr txBox="1"/>
          <p:nvPr/>
        </p:nvSpPr>
        <p:spPr>
          <a:xfrm>
            <a:off x="5525631" y="2334312"/>
            <a:ext cx="44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b="1" dirty="0">
                <a:sym typeface="Wingdings" panose="05000000000000000000" pitchFamily="2" charset="2"/>
              </a:rPr>
              <a:t> </a:t>
            </a:r>
            <a:endParaRPr lang="en-US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56542D-5C6D-49DE-84C2-55A544AADA74}"/>
              </a:ext>
            </a:extLst>
          </p:cNvPr>
          <p:cNvSpPr txBox="1"/>
          <p:nvPr/>
        </p:nvSpPr>
        <p:spPr>
          <a:xfrm>
            <a:off x="5773740" y="2694698"/>
            <a:ext cx="44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b="1" dirty="0">
                <a:sym typeface="Wingdings" panose="05000000000000000000" pitchFamily="2" charset="2"/>
              </a:rPr>
              <a:t> </a:t>
            </a:r>
            <a:endParaRPr lang="en-US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39DDC3E-23FF-4390-BAF9-8D3D2EA2888A}"/>
              </a:ext>
            </a:extLst>
          </p:cNvPr>
          <p:cNvSpPr txBox="1"/>
          <p:nvPr/>
        </p:nvSpPr>
        <p:spPr>
          <a:xfrm>
            <a:off x="6034616" y="3789753"/>
            <a:ext cx="44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b="1" dirty="0">
                <a:sym typeface="Wingdings" panose="05000000000000000000" pitchFamily="2" charset="2"/>
              </a:rPr>
              <a:t> </a:t>
            </a:r>
            <a:endParaRPr lang="en-US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F9B9CE2-F35C-4B18-94FD-74CBB44BD5D5}"/>
              </a:ext>
            </a:extLst>
          </p:cNvPr>
          <p:cNvSpPr txBox="1"/>
          <p:nvPr/>
        </p:nvSpPr>
        <p:spPr>
          <a:xfrm>
            <a:off x="3278614" y="2676847"/>
            <a:ext cx="94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09B7980-7C12-4A7B-A014-E84CB334E995}"/>
              </a:ext>
            </a:extLst>
          </p:cNvPr>
          <p:cNvSpPr txBox="1"/>
          <p:nvPr/>
        </p:nvSpPr>
        <p:spPr>
          <a:xfrm>
            <a:off x="3022969" y="2377393"/>
            <a:ext cx="94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 1</a:t>
            </a:r>
          </a:p>
        </p:txBody>
      </p:sp>
      <p:sp>
        <p:nvSpPr>
          <p:cNvPr id="32" name="Freeform 9">
            <a:extLst>
              <a:ext uri="{FF2B5EF4-FFF2-40B4-BE49-F238E27FC236}">
                <a16:creationId xmlns:a16="http://schemas.microsoft.com/office/drawing/2014/main" id="{2B106A83-4441-427E-84FA-D7A5BD6CFA1B}"/>
              </a:ext>
            </a:extLst>
          </p:cNvPr>
          <p:cNvSpPr/>
          <p:nvPr/>
        </p:nvSpPr>
        <p:spPr>
          <a:xfrm rot="5400000">
            <a:off x="4746147" y="1831776"/>
            <a:ext cx="178890" cy="1422398"/>
          </a:xfrm>
          <a:custGeom>
            <a:avLst/>
            <a:gdLst>
              <a:gd name="connsiteX0" fmla="*/ 136478 w 232277"/>
              <a:gd name="connsiteY0" fmla="*/ 1937982 h 1937982"/>
              <a:gd name="connsiteX1" fmla="*/ 68239 w 232277"/>
              <a:gd name="connsiteY1" fmla="*/ 1910687 h 1937982"/>
              <a:gd name="connsiteX2" fmla="*/ 54591 w 232277"/>
              <a:gd name="connsiteY2" fmla="*/ 1869743 h 1937982"/>
              <a:gd name="connsiteX3" fmla="*/ 27296 w 232277"/>
              <a:gd name="connsiteY3" fmla="*/ 1828800 h 1937982"/>
              <a:gd name="connsiteX4" fmla="*/ 40944 w 232277"/>
              <a:gd name="connsiteY4" fmla="*/ 1733266 h 1937982"/>
              <a:gd name="connsiteX5" fmla="*/ 68239 w 232277"/>
              <a:gd name="connsiteY5" fmla="*/ 1692322 h 1937982"/>
              <a:gd name="connsiteX6" fmla="*/ 109182 w 232277"/>
              <a:gd name="connsiteY6" fmla="*/ 1610436 h 1937982"/>
              <a:gd name="connsiteX7" fmla="*/ 150126 w 232277"/>
              <a:gd name="connsiteY7" fmla="*/ 1583140 h 1937982"/>
              <a:gd name="connsiteX8" fmla="*/ 177421 w 232277"/>
              <a:gd name="connsiteY8" fmla="*/ 1542197 h 1937982"/>
              <a:gd name="connsiteX9" fmla="*/ 204717 w 232277"/>
              <a:gd name="connsiteY9" fmla="*/ 1460311 h 1937982"/>
              <a:gd name="connsiteX10" fmla="*/ 191069 w 232277"/>
              <a:gd name="connsiteY10" fmla="*/ 1310185 h 1937982"/>
              <a:gd name="connsiteX11" fmla="*/ 150126 w 232277"/>
              <a:gd name="connsiteY11" fmla="*/ 1269242 h 1937982"/>
              <a:gd name="connsiteX12" fmla="*/ 136478 w 232277"/>
              <a:gd name="connsiteY12" fmla="*/ 1228299 h 1937982"/>
              <a:gd name="connsiteX13" fmla="*/ 95535 w 232277"/>
              <a:gd name="connsiteY13" fmla="*/ 1187355 h 1937982"/>
              <a:gd name="connsiteX14" fmla="*/ 68239 w 232277"/>
              <a:gd name="connsiteY14" fmla="*/ 1132764 h 1937982"/>
              <a:gd name="connsiteX15" fmla="*/ 13648 w 232277"/>
              <a:gd name="connsiteY15" fmla="*/ 1009934 h 1937982"/>
              <a:gd name="connsiteX16" fmla="*/ 0 w 232277"/>
              <a:gd name="connsiteY16" fmla="*/ 968991 h 1937982"/>
              <a:gd name="connsiteX17" fmla="*/ 13648 w 232277"/>
              <a:gd name="connsiteY17" fmla="*/ 859809 h 1937982"/>
              <a:gd name="connsiteX18" fmla="*/ 27296 w 232277"/>
              <a:gd name="connsiteY18" fmla="*/ 818866 h 1937982"/>
              <a:gd name="connsiteX19" fmla="*/ 109182 w 232277"/>
              <a:gd name="connsiteY19" fmla="*/ 736979 h 1937982"/>
              <a:gd name="connsiteX20" fmla="*/ 150126 w 232277"/>
              <a:gd name="connsiteY20" fmla="*/ 696036 h 1937982"/>
              <a:gd name="connsiteX21" fmla="*/ 204717 w 232277"/>
              <a:gd name="connsiteY21" fmla="*/ 614149 h 1937982"/>
              <a:gd name="connsiteX22" fmla="*/ 232012 w 232277"/>
              <a:gd name="connsiteY22" fmla="*/ 532263 h 1937982"/>
              <a:gd name="connsiteX23" fmla="*/ 191069 w 232277"/>
              <a:gd name="connsiteY23" fmla="*/ 313899 h 1937982"/>
              <a:gd name="connsiteX24" fmla="*/ 163773 w 232277"/>
              <a:gd name="connsiteY24" fmla="*/ 272955 h 1937982"/>
              <a:gd name="connsiteX25" fmla="*/ 150126 w 232277"/>
              <a:gd name="connsiteY25" fmla="*/ 0 h 193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32277" h="1937982">
                <a:moveTo>
                  <a:pt x="136478" y="1937982"/>
                </a:moveTo>
                <a:cubicBezTo>
                  <a:pt x="113732" y="1928884"/>
                  <a:pt x="87059" y="1926371"/>
                  <a:pt x="68239" y="1910687"/>
                </a:cubicBezTo>
                <a:cubicBezTo>
                  <a:pt x="57187" y="1901477"/>
                  <a:pt x="61025" y="1882610"/>
                  <a:pt x="54591" y="1869743"/>
                </a:cubicBezTo>
                <a:cubicBezTo>
                  <a:pt x="47256" y="1855072"/>
                  <a:pt x="36394" y="1842448"/>
                  <a:pt x="27296" y="1828800"/>
                </a:cubicBezTo>
                <a:cubicBezTo>
                  <a:pt x="31845" y="1796955"/>
                  <a:pt x="31701" y="1764077"/>
                  <a:pt x="40944" y="1733266"/>
                </a:cubicBezTo>
                <a:cubicBezTo>
                  <a:pt x="45657" y="1717555"/>
                  <a:pt x="60904" y="1706993"/>
                  <a:pt x="68239" y="1692322"/>
                </a:cubicBezTo>
                <a:cubicBezTo>
                  <a:pt x="90437" y="1647925"/>
                  <a:pt x="70072" y="1649546"/>
                  <a:pt x="109182" y="1610436"/>
                </a:cubicBezTo>
                <a:cubicBezTo>
                  <a:pt x="120781" y="1598837"/>
                  <a:pt x="136478" y="1592239"/>
                  <a:pt x="150126" y="1583140"/>
                </a:cubicBezTo>
                <a:cubicBezTo>
                  <a:pt x="159224" y="1569492"/>
                  <a:pt x="170759" y="1557186"/>
                  <a:pt x="177421" y="1542197"/>
                </a:cubicBezTo>
                <a:cubicBezTo>
                  <a:pt x="189106" y="1515905"/>
                  <a:pt x="204717" y="1460311"/>
                  <a:pt x="204717" y="1460311"/>
                </a:cubicBezTo>
                <a:cubicBezTo>
                  <a:pt x="200168" y="1410269"/>
                  <a:pt x="204873" y="1358500"/>
                  <a:pt x="191069" y="1310185"/>
                </a:cubicBezTo>
                <a:cubicBezTo>
                  <a:pt x="185767" y="1291627"/>
                  <a:pt x="160832" y="1285301"/>
                  <a:pt x="150126" y="1269242"/>
                </a:cubicBezTo>
                <a:cubicBezTo>
                  <a:pt x="142146" y="1257272"/>
                  <a:pt x="144458" y="1240269"/>
                  <a:pt x="136478" y="1228299"/>
                </a:cubicBezTo>
                <a:cubicBezTo>
                  <a:pt x="125772" y="1212240"/>
                  <a:pt x="106753" y="1203061"/>
                  <a:pt x="95535" y="1187355"/>
                </a:cubicBezTo>
                <a:cubicBezTo>
                  <a:pt x="83710" y="1170800"/>
                  <a:pt x="78333" y="1150428"/>
                  <a:pt x="68239" y="1132764"/>
                </a:cubicBezTo>
                <a:cubicBezTo>
                  <a:pt x="16334" y="1041930"/>
                  <a:pt x="61305" y="1152904"/>
                  <a:pt x="13648" y="1009934"/>
                </a:cubicBezTo>
                <a:lnTo>
                  <a:pt x="0" y="968991"/>
                </a:lnTo>
                <a:cubicBezTo>
                  <a:pt x="4549" y="932597"/>
                  <a:pt x="7087" y="895895"/>
                  <a:pt x="13648" y="859809"/>
                </a:cubicBezTo>
                <a:cubicBezTo>
                  <a:pt x="16221" y="845655"/>
                  <a:pt x="18464" y="830222"/>
                  <a:pt x="27296" y="818866"/>
                </a:cubicBezTo>
                <a:cubicBezTo>
                  <a:pt x="50995" y="788396"/>
                  <a:pt x="81886" y="764275"/>
                  <a:pt x="109182" y="736979"/>
                </a:cubicBezTo>
                <a:cubicBezTo>
                  <a:pt x="122830" y="723331"/>
                  <a:pt x="139420" y="712095"/>
                  <a:pt x="150126" y="696036"/>
                </a:cubicBezTo>
                <a:lnTo>
                  <a:pt x="204717" y="614149"/>
                </a:lnTo>
                <a:cubicBezTo>
                  <a:pt x="213815" y="586854"/>
                  <a:pt x="234875" y="560892"/>
                  <a:pt x="232012" y="532263"/>
                </a:cubicBezTo>
                <a:cubicBezTo>
                  <a:pt x="227210" y="484242"/>
                  <a:pt x="225453" y="365475"/>
                  <a:pt x="191069" y="313899"/>
                </a:cubicBezTo>
                <a:lnTo>
                  <a:pt x="163773" y="272955"/>
                </a:lnTo>
                <a:cubicBezTo>
                  <a:pt x="132473" y="147749"/>
                  <a:pt x="150126" y="237121"/>
                  <a:pt x="150126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A32FA17-9FDB-43A1-B192-568AD77CD3A9}"/>
              </a:ext>
            </a:extLst>
          </p:cNvPr>
          <p:cNvSpPr/>
          <p:nvPr/>
        </p:nvSpPr>
        <p:spPr>
          <a:xfrm>
            <a:off x="3600907" y="3205387"/>
            <a:ext cx="1066800" cy="966768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8CF26BA-17EF-4B5F-9CD4-522D47E377DF}"/>
              </a:ext>
            </a:extLst>
          </p:cNvPr>
          <p:cNvSpPr txBox="1"/>
          <p:nvPr/>
        </p:nvSpPr>
        <p:spPr>
          <a:xfrm>
            <a:off x="4053547" y="4326819"/>
            <a:ext cx="94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 5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B850DB9-7556-4BB7-BDD1-0012E651C3B2}"/>
              </a:ext>
            </a:extLst>
          </p:cNvPr>
          <p:cNvSpPr/>
          <p:nvPr/>
        </p:nvSpPr>
        <p:spPr>
          <a:xfrm>
            <a:off x="3845187" y="3712405"/>
            <a:ext cx="1066800" cy="966768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15">
            <a:extLst>
              <a:ext uri="{FF2B5EF4-FFF2-40B4-BE49-F238E27FC236}">
                <a16:creationId xmlns:a16="http://schemas.microsoft.com/office/drawing/2014/main" id="{01A246DC-0CA9-4CA9-BFAA-6A975F7DDC4A}"/>
              </a:ext>
            </a:extLst>
          </p:cNvPr>
          <p:cNvSpPr/>
          <p:nvPr/>
        </p:nvSpPr>
        <p:spPr>
          <a:xfrm rot="5400000">
            <a:off x="5094876" y="2885262"/>
            <a:ext cx="266488" cy="1095564"/>
          </a:xfrm>
          <a:custGeom>
            <a:avLst/>
            <a:gdLst>
              <a:gd name="connsiteX0" fmla="*/ 122830 w 259307"/>
              <a:gd name="connsiteY0" fmla="*/ 2047164 h 2047164"/>
              <a:gd name="connsiteX1" fmla="*/ 163773 w 259307"/>
              <a:gd name="connsiteY1" fmla="*/ 1978925 h 2047164"/>
              <a:gd name="connsiteX2" fmla="*/ 163773 w 259307"/>
              <a:gd name="connsiteY2" fmla="*/ 1924334 h 2047164"/>
              <a:gd name="connsiteX3" fmla="*/ 150125 w 259307"/>
              <a:gd name="connsiteY3" fmla="*/ 1883391 h 2047164"/>
              <a:gd name="connsiteX4" fmla="*/ 150125 w 259307"/>
              <a:gd name="connsiteY4" fmla="*/ 1856096 h 2047164"/>
              <a:gd name="connsiteX5" fmla="*/ 163773 w 259307"/>
              <a:gd name="connsiteY5" fmla="*/ 1801505 h 2047164"/>
              <a:gd name="connsiteX6" fmla="*/ 109182 w 259307"/>
              <a:gd name="connsiteY6" fmla="*/ 1733266 h 2047164"/>
              <a:gd name="connsiteX7" fmla="*/ 122830 w 259307"/>
              <a:gd name="connsiteY7" fmla="*/ 1692322 h 2047164"/>
              <a:gd name="connsiteX8" fmla="*/ 191068 w 259307"/>
              <a:gd name="connsiteY8" fmla="*/ 1610436 h 2047164"/>
              <a:gd name="connsiteX9" fmla="*/ 177421 w 259307"/>
              <a:gd name="connsiteY9" fmla="*/ 1569493 h 2047164"/>
              <a:gd name="connsiteX10" fmla="*/ 204716 w 259307"/>
              <a:gd name="connsiteY10" fmla="*/ 1487606 h 2047164"/>
              <a:gd name="connsiteX11" fmla="*/ 136477 w 259307"/>
              <a:gd name="connsiteY11" fmla="*/ 1378424 h 2047164"/>
              <a:gd name="connsiteX12" fmla="*/ 54591 w 259307"/>
              <a:gd name="connsiteY12" fmla="*/ 1282890 h 2047164"/>
              <a:gd name="connsiteX13" fmla="*/ 68239 w 259307"/>
              <a:gd name="connsiteY13" fmla="*/ 1201003 h 2047164"/>
              <a:gd name="connsiteX14" fmla="*/ 81886 w 259307"/>
              <a:gd name="connsiteY14" fmla="*/ 1160060 h 2047164"/>
              <a:gd name="connsiteX15" fmla="*/ 54591 w 259307"/>
              <a:gd name="connsiteY15" fmla="*/ 1119117 h 2047164"/>
              <a:gd name="connsiteX16" fmla="*/ 68239 w 259307"/>
              <a:gd name="connsiteY16" fmla="*/ 1078173 h 2047164"/>
              <a:gd name="connsiteX17" fmla="*/ 54591 w 259307"/>
              <a:gd name="connsiteY17" fmla="*/ 1037230 h 2047164"/>
              <a:gd name="connsiteX18" fmla="*/ 163773 w 259307"/>
              <a:gd name="connsiteY18" fmla="*/ 982639 h 2047164"/>
              <a:gd name="connsiteX19" fmla="*/ 259307 w 259307"/>
              <a:gd name="connsiteY19" fmla="*/ 900752 h 2047164"/>
              <a:gd name="connsiteX20" fmla="*/ 232012 w 259307"/>
              <a:gd name="connsiteY20" fmla="*/ 859809 h 2047164"/>
              <a:gd name="connsiteX21" fmla="*/ 191068 w 259307"/>
              <a:gd name="connsiteY21" fmla="*/ 832514 h 2047164"/>
              <a:gd name="connsiteX22" fmla="*/ 95534 w 259307"/>
              <a:gd name="connsiteY22" fmla="*/ 791570 h 2047164"/>
              <a:gd name="connsiteX23" fmla="*/ 136477 w 259307"/>
              <a:gd name="connsiteY23" fmla="*/ 709684 h 2047164"/>
              <a:gd name="connsiteX24" fmla="*/ 150125 w 259307"/>
              <a:gd name="connsiteY24" fmla="*/ 668740 h 2047164"/>
              <a:gd name="connsiteX25" fmla="*/ 81886 w 259307"/>
              <a:gd name="connsiteY25" fmla="*/ 436728 h 2047164"/>
              <a:gd name="connsiteX26" fmla="*/ 40943 w 259307"/>
              <a:gd name="connsiteY26" fmla="*/ 354842 h 2047164"/>
              <a:gd name="connsiteX27" fmla="*/ 0 w 259307"/>
              <a:gd name="connsiteY27" fmla="*/ 341194 h 2047164"/>
              <a:gd name="connsiteX28" fmla="*/ 27295 w 259307"/>
              <a:gd name="connsiteY28" fmla="*/ 259308 h 2047164"/>
              <a:gd name="connsiteX29" fmla="*/ 81886 w 259307"/>
              <a:gd name="connsiteY29" fmla="*/ 177421 h 2047164"/>
              <a:gd name="connsiteX30" fmla="*/ 95534 w 259307"/>
              <a:gd name="connsiteY30" fmla="*/ 109182 h 2047164"/>
              <a:gd name="connsiteX31" fmla="*/ 163773 w 259307"/>
              <a:gd name="connsiteY31" fmla="*/ 27296 h 2047164"/>
              <a:gd name="connsiteX32" fmla="*/ 150125 w 259307"/>
              <a:gd name="connsiteY32" fmla="*/ 0 h 204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59307" h="2047164">
                <a:moveTo>
                  <a:pt x="122830" y="2047164"/>
                </a:moveTo>
                <a:cubicBezTo>
                  <a:pt x="136478" y="2024418"/>
                  <a:pt x="163773" y="2005451"/>
                  <a:pt x="163773" y="1978925"/>
                </a:cubicBezTo>
                <a:cubicBezTo>
                  <a:pt x="163773" y="1906137"/>
                  <a:pt x="54591" y="1997124"/>
                  <a:pt x="163773" y="1924334"/>
                </a:cubicBezTo>
                <a:cubicBezTo>
                  <a:pt x="159224" y="1910686"/>
                  <a:pt x="160297" y="1893563"/>
                  <a:pt x="150125" y="1883391"/>
                </a:cubicBezTo>
                <a:cubicBezTo>
                  <a:pt x="122830" y="1856096"/>
                  <a:pt x="68239" y="1883390"/>
                  <a:pt x="150125" y="1856096"/>
                </a:cubicBezTo>
                <a:cubicBezTo>
                  <a:pt x="84171" y="1757162"/>
                  <a:pt x="134176" y="1860700"/>
                  <a:pt x="163773" y="1801505"/>
                </a:cubicBezTo>
                <a:cubicBezTo>
                  <a:pt x="180253" y="1768544"/>
                  <a:pt x="121831" y="1741698"/>
                  <a:pt x="109182" y="1733266"/>
                </a:cubicBezTo>
                <a:cubicBezTo>
                  <a:pt x="113731" y="1719618"/>
                  <a:pt x="116396" y="1705189"/>
                  <a:pt x="122830" y="1692322"/>
                </a:cubicBezTo>
                <a:cubicBezTo>
                  <a:pt x="141831" y="1654320"/>
                  <a:pt x="160884" y="1640620"/>
                  <a:pt x="191068" y="1610436"/>
                </a:cubicBezTo>
                <a:cubicBezTo>
                  <a:pt x="186519" y="1596788"/>
                  <a:pt x="175832" y="1583791"/>
                  <a:pt x="177421" y="1569493"/>
                </a:cubicBezTo>
                <a:cubicBezTo>
                  <a:pt x="180598" y="1540897"/>
                  <a:pt x="204716" y="1487606"/>
                  <a:pt x="204716" y="1487606"/>
                </a:cubicBezTo>
                <a:cubicBezTo>
                  <a:pt x="172234" y="1390159"/>
                  <a:pt x="201361" y="1421680"/>
                  <a:pt x="136477" y="1378424"/>
                </a:cubicBezTo>
                <a:cubicBezTo>
                  <a:pt x="103251" y="1278743"/>
                  <a:pt x="137095" y="1303515"/>
                  <a:pt x="54591" y="1282890"/>
                </a:cubicBezTo>
                <a:cubicBezTo>
                  <a:pt x="59140" y="1255594"/>
                  <a:pt x="62236" y="1228016"/>
                  <a:pt x="68239" y="1201003"/>
                </a:cubicBezTo>
                <a:cubicBezTo>
                  <a:pt x="71360" y="1186960"/>
                  <a:pt x="84251" y="1174250"/>
                  <a:pt x="81886" y="1160060"/>
                </a:cubicBezTo>
                <a:cubicBezTo>
                  <a:pt x="79189" y="1143881"/>
                  <a:pt x="63689" y="1132765"/>
                  <a:pt x="54591" y="1119117"/>
                </a:cubicBezTo>
                <a:cubicBezTo>
                  <a:pt x="59140" y="1105469"/>
                  <a:pt x="68239" y="1092559"/>
                  <a:pt x="68239" y="1078173"/>
                </a:cubicBezTo>
                <a:cubicBezTo>
                  <a:pt x="68239" y="1063787"/>
                  <a:pt x="44419" y="1047402"/>
                  <a:pt x="54591" y="1037230"/>
                </a:cubicBezTo>
                <a:cubicBezTo>
                  <a:pt x="83363" y="1008458"/>
                  <a:pt x="131221" y="1007053"/>
                  <a:pt x="163773" y="982639"/>
                </a:cubicBezTo>
                <a:cubicBezTo>
                  <a:pt x="233805" y="930115"/>
                  <a:pt x="202280" y="957780"/>
                  <a:pt x="259307" y="900752"/>
                </a:cubicBezTo>
                <a:cubicBezTo>
                  <a:pt x="250209" y="887104"/>
                  <a:pt x="243610" y="871407"/>
                  <a:pt x="232012" y="859809"/>
                </a:cubicBezTo>
                <a:cubicBezTo>
                  <a:pt x="220413" y="848211"/>
                  <a:pt x="205310" y="840652"/>
                  <a:pt x="191068" y="832514"/>
                </a:cubicBezTo>
                <a:cubicBezTo>
                  <a:pt x="143845" y="805529"/>
                  <a:pt x="141470" y="806882"/>
                  <a:pt x="95534" y="791570"/>
                </a:cubicBezTo>
                <a:cubicBezTo>
                  <a:pt x="129840" y="688655"/>
                  <a:pt x="83563" y="815514"/>
                  <a:pt x="136477" y="709684"/>
                </a:cubicBezTo>
                <a:cubicBezTo>
                  <a:pt x="142911" y="696817"/>
                  <a:pt x="145576" y="682388"/>
                  <a:pt x="150125" y="668740"/>
                </a:cubicBezTo>
                <a:cubicBezTo>
                  <a:pt x="124427" y="308982"/>
                  <a:pt x="191273" y="567995"/>
                  <a:pt x="81886" y="436728"/>
                </a:cubicBezTo>
                <a:cubicBezTo>
                  <a:pt x="32436" y="377388"/>
                  <a:pt x="111127" y="410989"/>
                  <a:pt x="40943" y="354842"/>
                </a:cubicBezTo>
                <a:cubicBezTo>
                  <a:pt x="29709" y="345855"/>
                  <a:pt x="13648" y="345743"/>
                  <a:pt x="0" y="341194"/>
                </a:cubicBezTo>
                <a:cubicBezTo>
                  <a:pt x="9098" y="313899"/>
                  <a:pt x="11335" y="283248"/>
                  <a:pt x="27295" y="259308"/>
                </a:cubicBezTo>
                <a:lnTo>
                  <a:pt x="81886" y="177421"/>
                </a:lnTo>
                <a:cubicBezTo>
                  <a:pt x="86435" y="154675"/>
                  <a:pt x="85160" y="129930"/>
                  <a:pt x="95534" y="109182"/>
                </a:cubicBezTo>
                <a:cubicBezTo>
                  <a:pt x="113419" y="73412"/>
                  <a:pt x="155223" y="70045"/>
                  <a:pt x="163773" y="27296"/>
                </a:cubicBezTo>
                <a:cubicBezTo>
                  <a:pt x="165768" y="17321"/>
                  <a:pt x="154674" y="9099"/>
                  <a:pt x="150125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214E07-4D6B-4712-874D-FBB527B5A159}"/>
              </a:ext>
            </a:extLst>
          </p:cNvPr>
          <p:cNvSpPr txBox="1"/>
          <p:nvPr/>
        </p:nvSpPr>
        <p:spPr>
          <a:xfrm>
            <a:off x="3632066" y="3218591"/>
            <a:ext cx="94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 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13FF2E7-9E32-4C04-B0AF-B6387F387942}"/>
              </a:ext>
            </a:extLst>
          </p:cNvPr>
          <p:cNvSpPr txBox="1"/>
          <p:nvPr/>
        </p:nvSpPr>
        <p:spPr>
          <a:xfrm>
            <a:off x="3828720" y="3747131"/>
            <a:ext cx="94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 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9AB47E7-C4FE-4299-91D7-DCE14078D345}"/>
                  </a:ext>
                </a:extLst>
              </p:cNvPr>
              <p:cNvSpPr txBox="1"/>
              <p:nvPr/>
            </p:nvSpPr>
            <p:spPr>
              <a:xfrm>
                <a:off x="5492444" y="4215151"/>
                <a:ext cx="1611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9AB47E7-C4FE-4299-91D7-DCE14078D3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92444" y="4215151"/>
                <a:ext cx="161133" cy="276999"/>
              </a:xfrm>
              <a:prstGeom prst="rect">
                <a:avLst/>
              </a:prstGeom>
              <a:blipFill>
                <a:blip r:embed="rId7"/>
                <a:stretch>
                  <a:fillRect l="-30769" r="-23077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0FEBFED-B2FF-4A9F-8111-85DD26BDB760}"/>
                  </a:ext>
                </a:extLst>
              </p:cNvPr>
              <p:cNvSpPr txBox="1"/>
              <p:nvPr/>
            </p:nvSpPr>
            <p:spPr>
              <a:xfrm>
                <a:off x="5117986" y="3042692"/>
                <a:ext cx="1611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0FEBFED-B2FF-4A9F-8111-85DD26BDB7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7986" y="3042692"/>
                <a:ext cx="161133" cy="276999"/>
              </a:xfrm>
              <a:prstGeom prst="rect">
                <a:avLst/>
              </a:prstGeom>
              <a:blipFill>
                <a:blip r:embed="rId8"/>
                <a:stretch>
                  <a:fillRect l="-30769" r="-23077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TextBox 41">
            <a:extLst>
              <a:ext uri="{FF2B5EF4-FFF2-40B4-BE49-F238E27FC236}">
                <a16:creationId xmlns:a16="http://schemas.microsoft.com/office/drawing/2014/main" id="{53EAF405-4B7A-4EBC-A0D0-69B2EA328252}"/>
              </a:ext>
            </a:extLst>
          </p:cNvPr>
          <p:cNvSpPr txBox="1"/>
          <p:nvPr/>
        </p:nvSpPr>
        <p:spPr>
          <a:xfrm>
            <a:off x="5782102" y="3262608"/>
            <a:ext cx="44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b="1" dirty="0">
                <a:sym typeface="Wingdings" panose="05000000000000000000" pitchFamily="2" charset="2"/>
              </a:rPr>
              <a:t> </a:t>
            </a:r>
            <a:endParaRPr lang="en-US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D77B5DE-9C06-4622-9E0E-54F350B45D6D}"/>
              </a:ext>
            </a:extLst>
          </p:cNvPr>
          <p:cNvSpPr txBox="1"/>
          <p:nvPr/>
        </p:nvSpPr>
        <p:spPr>
          <a:xfrm>
            <a:off x="6180417" y="4407582"/>
            <a:ext cx="44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b="1" dirty="0">
                <a:sym typeface="Wingdings" panose="05000000000000000000" pitchFamily="2" charset="2"/>
              </a:rPr>
              <a:t> </a:t>
            </a:r>
            <a:endParaRPr lang="en-US" b="1" dirty="0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513297EE-131C-4199-A631-574B81B4A242}"/>
              </a:ext>
            </a:extLst>
          </p:cNvPr>
          <p:cNvSpPr/>
          <p:nvPr/>
        </p:nvSpPr>
        <p:spPr>
          <a:xfrm>
            <a:off x="6337805" y="2235304"/>
            <a:ext cx="845200" cy="2661967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8A38BD4-9E44-493A-AD2D-DBD14289A20F}"/>
                  </a:ext>
                </a:extLst>
              </p14:cNvPr>
              <p14:cNvContentPartPr/>
              <p14:nvPr/>
            </p14:nvContentPartPr>
            <p14:xfrm>
              <a:off x="4937712" y="3831672"/>
              <a:ext cx="1038240" cy="235584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8A38BD4-9E44-493A-AD2D-DBD14289A20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918639" y="3812609"/>
                <a:ext cx="1076027" cy="2733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82846A90-3E2D-4E1F-A0E0-1AF017E1A3DD}"/>
                  </a:ext>
                </a:extLst>
              </p14:cNvPr>
              <p14:cNvContentPartPr/>
              <p14:nvPr/>
            </p14:nvContentPartPr>
            <p14:xfrm>
              <a:off x="5135856" y="4497960"/>
              <a:ext cx="1090512" cy="189504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82846A90-3E2D-4E1F-A0E0-1AF017E1A3D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116781" y="4478902"/>
                <a:ext cx="1128302" cy="227261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TextBox 45">
            <a:extLst>
              <a:ext uri="{FF2B5EF4-FFF2-40B4-BE49-F238E27FC236}">
                <a16:creationId xmlns:a16="http://schemas.microsoft.com/office/drawing/2014/main" id="{917335C2-2F0C-4FAD-9741-6769651141BC}"/>
              </a:ext>
            </a:extLst>
          </p:cNvPr>
          <p:cNvSpPr txBox="1"/>
          <p:nvPr/>
        </p:nvSpPr>
        <p:spPr>
          <a:xfrm>
            <a:off x="7503674" y="2708827"/>
            <a:ext cx="1396720" cy="18158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Learn </a:t>
            </a:r>
            <a:r>
              <a:rPr lang="en-US" sz="16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temporal dynamics and features </a:t>
            </a:r>
            <a:r>
              <a:rPr lang="en-US" sz="1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universal to the dominant POD modes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4242107-2768-4369-97A0-02B753622973}"/>
              </a:ext>
            </a:extLst>
          </p:cNvPr>
          <p:cNvSpPr/>
          <p:nvPr/>
        </p:nvSpPr>
        <p:spPr>
          <a:xfrm>
            <a:off x="1815561" y="5365411"/>
            <a:ext cx="51906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1 LSTM/</a:t>
            </a:r>
            <a:r>
              <a:rPr lang="en-US" dirty="0" err="1">
                <a:solidFill>
                  <a:srgbClr val="0070C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BiLSTM</a:t>
            </a:r>
            <a:r>
              <a:rPr lang="en-US" dirty="0">
                <a:solidFill>
                  <a:srgbClr val="0070C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model for ALL dominant modes </a:t>
            </a:r>
            <a:r>
              <a:rPr lang="en-US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Far more efficient and low memory for inference on control hardware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7F94F54-DEA2-4A1C-9283-6CA057800C57}"/>
              </a:ext>
            </a:extLst>
          </p:cNvPr>
          <p:cNvSpPr txBox="1"/>
          <p:nvPr/>
        </p:nvSpPr>
        <p:spPr>
          <a:xfrm rot="5400000">
            <a:off x="6427716" y="2820011"/>
            <a:ext cx="1119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Training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9628301-F4B6-4BD1-95F4-9072BE2DF92F}"/>
              </a:ext>
            </a:extLst>
          </p:cNvPr>
          <p:cNvSpPr/>
          <p:nvPr/>
        </p:nvSpPr>
        <p:spPr>
          <a:xfrm>
            <a:off x="3210194" y="6389769"/>
            <a:ext cx="27382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But how does it perform?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537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5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65EE5369-4FF0-4DAA-95E0-14CB4288D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33" t="6801" r="8500" b="10612"/>
          <a:stretch/>
        </p:blipFill>
        <p:spPr>
          <a:xfrm>
            <a:off x="3243811" y="3403898"/>
            <a:ext cx="2740993" cy="189062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27967A7-F2D4-420C-AC07-B643208B2D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33" t="5583" r="8500" b="9607"/>
          <a:stretch/>
        </p:blipFill>
        <p:spPr>
          <a:xfrm>
            <a:off x="397748" y="3396939"/>
            <a:ext cx="2688870" cy="189758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EF978D0-EAE7-4935-8360-E69181716D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5" t="6801" r="8500" b="10025"/>
          <a:stretch/>
        </p:blipFill>
        <p:spPr>
          <a:xfrm>
            <a:off x="6092791" y="1276742"/>
            <a:ext cx="2788250" cy="180939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9DA58EB-8253-492A-96E3-93675F128AA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5" t="6801" r="8500" b="10528"/>
          <a:stretch/>
        </p:blipFill>
        <p:spPr>
          <a:xfrm>
            <a:off x="3233687" y="1285019"/>
            <a:ext cx="2751117" cy="180537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A1C44BB-08B1-4FAA-A74C-888758462B2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33" t="7120" r="8500" b="10373"/>
          <a:stretch/>
        </p:blipFill>
        <p:spPr>
          <a:xfrm>
            <a:off x="377095" y="1290572"/>
            <a:ext cx="2748605" cy="17998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A7D0CC-1865-4903-80DD-B08F61B6817D}"/>
              </a:ext>
            </a:extLst>
          </p:cNvPr>
          <p:cNvSpPr txBox="1"/>
          <p:nvPr/>
        </p:nvSpPr>
        <p:spPr>
          <a:xfrm>
            <a:off x="1704240" y="39977"/>
            <a:ext cx="5674182" cy="40011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LSTM &amp; BiLSTM POD Coefficient Predictions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464737-219E-470D-8D9C-EE8E00D2167D}"/>
              </a:ext>
            </a:extLst>
          </p:cNvPr>
          <p:cNvSpPr txBox="1"/>
          <p:nvPr/>
        </p:nvSpPr>
        <p:spPr>
          <a:xfrm rot="16200000">
            <a:off x="-961485" y="1399210"/>
            <a:ext cx="2318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Amplitude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90F93A-5F6F-45F1-8987-FBEB5BC3CBA9}"/>
              </a:ext>
            </a:extLst>
          </p:cNvPr>
          <p:cNvSpPr txBox="1"/>
          <p:nvPr/>
        </p:nvSpPr>
        <p:spPr>
          <a:xfrm>
            <a:off x="1379237" y="3017867"/>
            <a:ext cx="805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09065D-DDA3-4D8F-95F8-3D63FC4577E2}"/>
              </a:ext>
            </a:extLst>
          </p:cNvPr>
          <p:cNvSpPr txBox="1"/>
          <p:nvPr/>
        </p:nvSpPr>
        <p:spPr>
          <a:xfrm>
            <a:off x="7259595" y="3062722"/>
            <a:ext cx="805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784A6D-7A04-43B3-A290-031EA11872DA}"/>
              </a:ext>
            </a:extLst>
          </p:cNvPr>
          <p:cNvSpPr txBox="1"/>
          <p:nvPr/>
        </p:nvSpPr>
        <p:spPr>
          <a:xfrm>
            <a:off x="4378638" y="3017867"/>
            <a:ext cx="805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AABAD5-D165-41EB-87FA-81CEEFBC78CB}"/>
              </a:ext>
            </a:extLst>
          </p:cNvPr>
          <p:cNvSpPr txBox="1"/>
          <p:nvPr/>
        </p:nvSpPr>
        <p:spPr>
          <a:xfrm>
            <a:off x="1379236" y="5207347"/>
            <a:ext cx="805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D1EA38-39C7-4745-820F-299CCAD7B8A8}"/>
              </a:ext>
            </a:extLst>
          </p:cNvPr>
          <p:cNvSpPr txBox="1"/>
          <p:nvPr/>
        </p:nvSpPr>
        <p:spPr>
          <a:xfrm>
            <a:off x="4319415" y="5207347"/>
            <a:ext cx="805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35A74B2-373A-4486-920D-49FB0FD34A10}"/>
              </a:ext>
            </a:extLst>
          </p:cNvPr>
          <p:cNvSpPr/>
          <p:nvPr/>
        </p:nvSpPr>
        <p:spPr>
          <a:xfrm>
            <a:off x="6247207" y="4198836"/>
            <a:ext cx="286201" cy="25076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50E8100-9C0F-41A4-A13C-18D2B70A30C7}"/>
              </a:ext>
            </a:extLst>
          </p:cNvPr>
          <p:cNvCxnSpPr>
            <a:cxnSpLocks/>
          </p:cNvCxnSpPr>
          <p:nvPr/>
        </p:nvCxnSpPr>
        <p:spPr>
          <a:xfrm flipH="1">
            <a:off x="6590239" y="4309363"/>
            <a:ext cx="8128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FB5FB5F-6DB7-42F5-B9AA-EFB7C370A2B1}"/>
              </a:ext>
            </a:extLst>
          </p:cNvPr>
          <p:cNvSpPr/>
          <p:nvPr/>
        </p:nvSpPr>
        <p:spPr>
          <a:xfrm>
            <a:off x="6203500" y="3858947"/>
            <a:ext cx="268610" cy="2146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65E9797-111F-4183-AFCB-9E1423B253DF}"/>
              </a:ext>
            </a:extLst>
          </p:cNvPr>
          <p:cNvCxnSpPr>
            <a:cxnSpLocks/>
          </p:cNvCxnSpPr>
          <p:nvPr/>
        </p:nvCxnSpPr>
        <p:spPr>
          <a:xfrm flipH="1">
            <a:off x="6528941" y="3984800"/>
            <a:ext cx="8128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F5D2975-6906-4D2D-91CE-37684B3C5270}"/>
              </a:ext>
            </a:extLst>
          </p:cNvPr>
          <p:cNvCxnSpPr>
            <a:cxnSpLocks/>
          </p:cNvCxnSpPr>
          <p:nvPr/>
        </p:nvCxnSpPr>
        <p:spPr>
          <a:xfrm flipH="1">
            <a:off x="6590239" y="4597179"/>
            <a:ext cx="8128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210B859-72CB-4726-98F3-0F49B9732C2E}"/>
              </a:ext>
            </a:extLst>
          </p:cNvPr>
          <p:cNvSpPr txBox="1"/>
          <p:nvPr/>
        </p:nvSpPr>
        <p:spPr>
          <a:xfrm>
            <a:off x="7403039" y="4292824"/>
            <a:ext cx="1409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Truth</a:t>
            </a:r>
            <a:endParaRPr lang="en-US" sz="4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805AD5E-1C1F-4CB0-B6E3-078954A3AEAE}"/>
              </a:ext>
            </a:extLst>
          </p:cNvPr>
          <p:cNvSpPr txBox="1"/>
          <p:nvPr/>
        </p:nvSpPr>
        <p:spPr>
          <a:xfrm>
            <a:off x="7403039" y="3905974"/>
            <a:ext cx="1409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LSTM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E449D1-4C54-489F-8A47-273A5120873D}"/>
              </a:ext>
            </a:extLst>
          </p:cNvPr>
          <p:cNvSpPr txBox="1"/>
          <p:nvPr/>
        </p:nvSpPr>
        <p:spPr>
          <a:xfrm>
            <a:off x="7403039" y="3519124"/>
            <a:ext cx="1661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/>
              <a:t>BiLSTM</a:t>
            </a:r>
            <a:endParaRPr lang="en-US" sz="3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91CF260-027D-4AA4-A029-9CC398920822}"/>
              </a:ext>
            </a:extLst>
          </p:cNvPr>
          <p:cNvSpPr txBox="1"/>
          <p:nvPr/>
        </p:nvSpPr>
        <p:spPr>
          <a:xfrm>
            <a:off x="478067" y="2371536"/>
            <a:ext cx="122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86861"/>
            <a:r>
              <a:rPr lang="en-US" sz="2400" dirty="0">
                <a:solidFill>
                  <a:prstClr val="black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Mode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B3589F-8EBD-40C5-8BD7-72E40CEAA58B}"/>
              </a:ext>
            </a:extLst>
          </p:cNvPr>
          <p:cNvSpPr txBox="1"/>
          <p:nvPr/>
        </p:nvSpPr>
        <p:spPr>
          <a:xfrm>
            <a:off x="3356496" y="2368928"/>
            <a:ext cx="122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86861"/>
            <a:r>
              <a:rPr lang="en-US" sz="2400" dirty="0">
                <a:solidFill>
                  <a:prstClr val="black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Mode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3BE229-BE80-4D4A-9D17-102BF29873EF}"/>
              </a:ext>
            </a:extLst>
          </p:cNvPr>
          <p:cNvSpPr txBox="1"/>
          <p:nvPr/>
        </p:nvSpPr>
        <p:spPr>
          <a:xfrm>
            <a:off x="7541419" y="2388747"/>
            <a:ext cx="122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86861"/>
            <a:r>
              <a:rPr lang="en-US" sz="2400" dirty="0">
                <a:solidFill>
                  <a:prstClr val="black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Mode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D3AE1A-1E00-4DA8-87D1-058D572CD6D5}"/>
              </a:ext>
            </a:extLst>
          </p:cNvPr>
          <p:cNvSpPr txBox="1"/>
          <p:nvPr/>
        </p:nvSpPr>
        <p:spPr>
          <a:xfrm>
            <a:off x="1764576" y="4700002"/>
            <a:ext cx="122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86861"/>
            <a:r>
              <a:rPr lang="en-US" sz="2400" dirty="0">
                <a:solidFill>
                  <a:prstClr val="black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Mode 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08C6BA-8E73-45FC-8EDC-B3ADB265A8EF}"/>
              </a:ext>
            </a:extLst>
          </p:cNvPr>
          <p:cNvSpPr txBox="1"/>
          <p:nvPr/>
        </p:nvSpPr>
        <p:spPr>
          <a:xfrm>
            <a:off x="4592291" y="4712675"/>
            <a:ext cx="122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86861"/>
            <a:r>
              <a:rPr lang="en-US" sz="2400" dirty="0">
                <a:solidFill>
                  <a:prstClr val="black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Mode 5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A70F32E-F7FB-440B-915C-A07483DCFBDF}"/>
              </a:ext>
            </a:extLst>
          </p:cNvPr>
          <p:cNvSpPr/>
          <p:nvPr/>
        </p:nvSpPr>
        <p:spPr>
          <a:xfrm>
            <a:off x="2990750" y="676341"/>
            <a:ext cx="2937856" cy="369332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Forced MHD Turbulence 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066AE8-718D-4C14-B09C-C3C78A65A801}"/>
              </a:ext>
            </a:extLst>
          </p:cNvPr>
          <p:cNvSpPr txBox="1"/>
          <p:nvPr/>
        </p:nvSpPr>
        <p:spPr>
          <a:xfrm rot="16200000">
            <a:off x="-899098" y="3614824"/>
            <a:ext cx="2318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Amplitude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55B95AE-CBBA-4FB5-BD37-DA4018F67E11}"/>
              </a:ext>
            </a:extLst>
          </p:cNvPr>
          <p:cNvSpPr/>
          <p:nvPr/>
        </p:nvSpPr>
        <p:spPr>
          <a:xfrm>
            <a:off x="197692" y="5578169"/>
            <a:ext cx="81528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defTabSz="457200">
              <a:buFont typeface="Wingdings" panose="05000000000000000000" pitchFamily="2" charset="2"/>
              <a:buChar char="ü"/>
              <a:defRPr/>
            </a:pPr>
            <a:r>
              <a:rPr lang="en-US" dirty="0">
                <a:solidFill>
                  <a:prstClr val="black"/>
                </a:solidFill>
              </a:rPr>
              <a:t>Predictions shown below for a randomly chosen time instant in the flow.</a:t>
            </a:r>
          </a:p>
          <a:p>
            <a:pPr marL="285750" lvl="0" indent="-285750" defTabSz="457200">
              <a:buFont typeface="Wingdings" panose="05000000000000000000" pitchFamily="2" charset="2"/>
              <a:buChar char="ü"/>
              <a:defRPr/>
            </a:pPr>
            <a:r>
              <a:rPr lang="en-US" dirty="0" err="1">
                <a:solidFill>
                  <a:prstClr val="black"/>
                </a:solidFill>
              </a:rPr>
              <a:t>BiLSTM</a:t>
            </a:r>
            <a:r>
              <a:rPr lang="en-US" dirty="0">
                <a:solidFill>
                  <a:prstClr val="black"/>
                </a:solidFill>
              </a:rPr>
              <a:t> underperforms –similar to Isotropic Turbulence case.</a:t>
            </a:r>
            <a:endParaRPr lang="en-US" i="1" dirty="0">
              <a:solidFill>
                <a:prstClr val="black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93E9AEC-1693-4D6D-BEC4-3E7F6470D0A2}"/>
              </a:ext>
            </a:extLst>
          </p:cNvPr>
          <p:cNvSpPr/>
          <p:nvPr/>
        </p:nvSpPr>
        <p:spPr>
          <a:xfrm>
            <a:off x="1704240" y="6121377"/>
            <a:ext cx="57254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Single model approach performs on par with dedicated models for every mode. </a:t>
            </a:r>
          </a:p>
        </p:txBody>
      </p:sp>
    </p:spTree>
    <p:extLst>
      <p:ext uri="{BB962C8B-B14F-4D97-AF65-F5344CB8AC3E}">
        <p14:creationId xmlns:p14="http://schemas.microsoft.com/office/powerpoint/2010/main" val="3396453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57450E-69D3-48B2-AE87-27F33F0DEA6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97139E-7132-4363-8A89-3355374C2824}"/>
              </a:ext>
            </a:extLst>
          </p:cNvPr>
          <p:cNvSpPr txBox="1"/>
          <p:nvPr/>
        </p:nvSpPr>
        <p:spPr>
          <a:xfrm>
            <a:off x="1496956" y="49427"/>
            <a:ext cx="6088782" cy="461665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Memory in Signals and Impact on Prediction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3741" y="602091"/>
            <a:ext cx="4763529" cy="376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Can we quantify memory in a sequential dataset?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5411" y="948195"/>
            <a:ext cx="46151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Hurst Exponent (H)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Measure of long-range memory dependence in signal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58905" y="1064764"/>
            <a:ext cx="3673170" cy="261610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Long-term storage capacity of reservoirs</a:t>
            </a: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,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E . Hurst, 1951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24693" y="1530874"/>
            <a:ext cx="4657024" cy="261610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Noah, Joseph, and operational hydrology</a:t>
            </a: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, B. Mandelbrot and J.R Wallis, 1968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3049" y="1537157"/>
            <a:ext cx="4165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Existence of hidden long term trends in a signal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Long term switching to higher or lower values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3049" y="2060377"/>
            <a:ext cx="4165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Measure of extent of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randomness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in signal: Ranging from “mild” to “wild”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424693" y="1879714"/>
            <a:ext cx="4558669" cy="43088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The (</a:t>
            </a:r>
            <a:r>
              <a:rPr kumimoji="0" lang="en-US" sz="11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Mis</a:t>
            </a:r>
            <a:r>
              <a:rPr kumimoji="0" lang="en-US" sz="11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)behavior of Markets: A Fractal View of Financial Turbulence</a:t>
            </a: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, B. Mandelbrot and  R. Hudson, 2004</a:t>
            </a:r>
          </a:p>
        </p:txBody>
      </p:sp>
      <p:sp>
        <p:nvSpPr>
          <p:cNvPr id="13" name="Freeform 12"/>
          <p:cNvSpPr/>
          <p:nvPr/>
        </p:nvSpPr>
        <p:spPr>
          <a:xfrm>
            <a:off x="453690" y="3353346"/>
            <a:ext cx="2469421" cy="591124"/>
          </a:xfrm>
          <a:custGeom>
            <a:avLst/>
            <a:gdLst>
              <a:gd name="connsiteX0" fmla="*/ 0 w 2842054"/>
              <a:gd name="connsiteY0" fmla="*/ 617839 h 784655"/>
              <a:gd name="connsiteX1" fmla="*/ 154460 w 2842054"/>
              <a:gd name="connsiteY1" fmla="*/ 135925 h 784655"/>
              <a:gd name="connsiteX2" fmla="*/ 302741 w 2842054"/>
              <a:gd name="connsiteY2" fmla="*/ 784655 h 784655"/>
              <a:gd name="connsiteX3" fmla="*/ 475736 w 2842054"/>
              <a:gd name="connsiteY3" fmla="*/ 135925 h 784655"/>
              <a:gd name="connsiteX4" fmla="*/ 685800 w 2842054"/>
              <a:gd name="connsiteY4" fmla="*/ 710514 h 784655"/>
              <a:gd name="connsiteX5" fmla="*/ 840260 w 2842054"/>
              <a:gd name="connsiteY5" fmla="*/ 142103 h 784655"/>
              <a:gd name="connsiteX6" fmla="*/ 1019433 w 2842054"/>
              <a:gd name="connsiteY6" fmla="*/ 741406 h 784655"/>
              <a:gd name="connsiteX7" fmla="*/ 1254211 w 2842054"/>
              <a:gd name="connsiteY7" fmla="*/ 284206 h 784655"/>
              <a:gd name="connsiteX8" fmla="*/ 1445741 w 2842054"/>
              <a:gd name="connsiteY8" fmla="*/ 691979 h 784655"/>
              <a:gd name="connsiteX9" fmla="*/ 1575487 w 2842054"/>
              <a:gd name="connsiteY9" fmla="*/ 86498 h 784655"/>
              <a:gd name="connsiteX10" fmla="*/ 1742303 w 2842054"/>
              <a:gd name="connsiteY10" fmla="*/ 537520 h 784655"/>
              <a:gd name="connsiteX11" fmla="*/ 1909119 w 2842054"/>
              <a:gd name="connsiteY11" fmla="*/ 271849 h 784655"/>
              <a:gd name="connsiteX12" fmla="*/ 2119184 w 2842054"/>
              <a:gd name="connsiteY12" fmla="*/ 611660 h 784655"/>
              <a:gd name="connsiteX13" fmla="*/ 2298357 w 2842054"/>
              <a:gd name="connsiteY13" fmla="*/ 30893 h 784655"/>
              <a:gd name="connsiteX14" fmla="*/ 2514600 w 2842054"/>
              <a:gd name="connsiteY14" fmla="*/ 611660 h 784655"/>
              <a:gd name="connsiteX15" fmla="*/ 2699952 w 2842054"/>
              <a:gd name="connsiteY15" fmla="*/ 1 h 784655"/>
              <a:gd name="connsiteX16" fmla="*/ 2842054 w 2842054"/>
              <a:gd name="connsiteY16" fmla="*/ 617839 h 784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42054" h="784655">
                <a:moveTo>
                  <a:pt x="0" y="617839"/>
                </a:moveTo>
                <a:cubicBezTo>
                  <a:pt x="52001" y="362980"/>
                  <a:pt x="104003" y="108122"/>
                  <a:pt x="154460" y="135925"/>
                </a:cubicBezTo>
                <a:cubicBezTo>
                  <a:pt x="204917" y="163728"/>
                  <a:pt x="249195" y="784655"/>
                  <a:pt x="302741" y="784655"/>
                </a:cubicBezTo>
                <a:cubicBezTo>
                  <a:pt x="356287" y="784655"/>
                  <a:pt x="411893" y="148282"/>
                  <a:pt x="475736" y="135925"/>
                </a:cubicBezTo>
                <a:cubicBezTo>
                  <a:pt x="539579" y="123568"/>
                  <a:pt x="625046" y="709484"/>
                  <a:pt x="685800" y="710514"/>
                </a:cubicBezTo>
                <a:cubicBezTo>
                  <a:pt x="746554" y="711544"/>
                  <a:pt x="784655" y="136954"/>
                  <a:pt x="840260" y="142103"/>
                </a:cubicBezTo>
                <a:cubicBezTo>
                  <a:pt x="895866" y="147252"/>
                  <a:pt x="950441" y="717722"/>
                  <a:pt x="1019433" y="741406"/>
                </a:cubicBezTo>
                <a:cubicBezTo>
                  <a:pt x="1088425" y="765090"/>
                  <a:pt x="1183160" y="292444"/>
                  <a:pt x="1254211" y="284206"/>
                </a:cubicBezTo>
                <a:cubicBezTo>
                  <a:pt x="1325262" y="275968"/>
                  <a:pt x="1392195" y="724930"/>
                  <a:pt x="1445741" y="691979"/>
                </a:cubicBezTo>
                <a:cubicBezTo>
                  <a:pt x="1499287" y="659028"/>
                  <a:pt x="1526060" y="112241"/>
                  <a:pt x="1575487" y="86498"/>
                </a:cubicBezTo>
                <a:cubicBezTo>
                  <a:pt x="1624914" y="60755"/>
                  <a:pt x="1686698" y="506628"/>
                  <a:pt x="1742303" y="537520"/>
                </a:cubicBezTo>
                <a:cubicBezTo>
                  <a:pt x="1797908" y="568412"/>
                  <a:pt x="1846306" y="259492"/>
                  <a:pt x="1909119" y="271849"/>
                </a:cubicBezTo>
                <a:cubicBezTo>
                  <a:pt x="1971933" y="284206"/>
                  <a:pt x="2054311" y="651819"/>
                  <a:pt x="2119184" y="611660"/>
                </a:cubicBezTo>
                <a:cubicBezTo>
                  <a:pt x="2184057" y="571501"/>
                  <a:pt x="2232454" y="30893"/>
                  <a:pt x="2298357" y="30893"/>
                </a:cubicBezTo>
                <a:cubicBezTo>
                  <a:pt x="2364260" y="30893"/>
                  <a:pt x="2447668" y="616809"/>
                  <a:pt x="2514600" y="611660"/>
                </a:cubicBezTo>
                <a:cubicBezTo>
                  <a:pt x="2581532" y="606511"/>
                  <a:pt x="2645376" y="-1029"/>
                  <a:pt x="2699952" y="1"/>
                </a:cubicBezTo>
                <a:cubicBezTo>
                  <a:pt x="2754528" y="1031"/>
                  <a:pt x="2798291" y="309435"/>
                  <a:pt x="2842054" y="61783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69" t="12123" r="8987" b="14953"/>
          <a:stretch/>
        </p:blipFill>
        <p:spPr>
          <a:xfrm>
            <a:off x="3352157" y="3106152"/>
            <a:ext cx="2323518" cy="1085512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6191474" y="3384762"/>
            <a:ext cx="1952368" cy="525163"/>
          </a:xfrm>
          <a:custGeom>
            <a:avLst/>
            <a:gdLst>
              <a:gd name="connsiteX0" fmla="*/ 0 w 1952368"/>
              <a:gd name="connsiteY0" fmla="*/ 525163 h 525163"/>
              <a:gd name="connsiteX1" fmla="*/ 49427 w 1952368"/>
              <a:gd name="connsiteY1" fmla="*/ 407773 h 525163"/>
              <a:gd name="connsiteX2" fmla="*/ 240957 w 1952368"/>
              <a:gd name="connsiteY2" fmla="*/ 438665 h 525163"/>
              <a:gd name="connsiteX3" fmla="*/ 327454 w 1952368"/>
              <a:gd name="connsiteY3" fmla="*/ 339811 h 525163"/>
              <a:gd name="connsiteX4" fmla="*/ 407773 w 1952368"/>
              <a:gd name="connsiteY4" fmla="*/ 383060 h 525163"/>
              <a:gd name="connsiteX5" fmla="*/ 586946 w 1952368"/>
              <a:gd name="connsiteY5" fmla="*/ 271849 h 525163"/>
              <a:gd name="connsiteX6" fmla="*/ 679622 w 1952368"/>
              <a:gd name="connsiteY6" fmla="*/ 333633 h 525163"/>
              <a:gd name="connsiteX7" fmla="*/ 766119 w 1952368"/>
              <a:gd name="connsiteY7" fmla="*/ 333633 h 525163"/>
              <a:gd name="connsiteX8" fmla="*/ 840259 w 1952368"/>
              <a:gd name="connsiteY8" fmla="*/ 315098 h 525163"/>
              <a:gd name="connsiteX9" fmla="*/ 889686 w 1952368"/>
              <a:gd name="connsiteY9" fmla="*/ 247136 h 525163"/>
              <a:gd name="connsiteX10" fmla="*/ 1013254 w 1952368"/>
              <a:gd name="connsiteY10" fmla="*/ 179173 h 525163"/>
              <a:gd name="connsiteX11" fmla="*/ 1075038 w 1952368"/>
              <a:gd name="connsiteY11" fmla="*/ 203887 h 525163"/>
              <a:gd name="connsiteX12" fmla="*/ 1192427 w 1952368"/>
              <a:gd name="connsiteY12" fmla="*/ 222422 h 525163"/>
              <a:gd name="connsiteX13" fmla="*/ 1291281 w 1952368"/>
              <a:gd name="connsiteY13" fmla="*/ 203887 h 525163"/>
              <a:gd name="connsiteX14" fmla="*/ 1303638 w 1952368"/>
              <a:gd name="connsiteY14" fmla="*/ 166817 h 525163"/>
              <a:gd name="connsiteX15" fmla="*/ 1353065 w 1952368"/>
              <a:gd name="connsiteY15" fmla="*/ 142103 h 525163"/>
              <a:gd name="connsiteX16" fmla="*/ 1396313 w 1952368"/>
              <a:gd name="connsiteY16" fmla="*/ 117390 h 525163"/>
              <a:gd name="connsiteX17" fmla="*/ 1402492 w 1952368"/>
              <a:gd name="connsiteY17" fmla="*/ 86498 h 525163"/>
              <a:gd name="connsiteX18" fmla="*/ 1470454 w 1952368"/>
              <a:gd name="connsiteY18" fmla="*/ 80319 h 525163"/>
              <a:gd name="connsiteX19" fmla="*/ 1501346 w 1952368"/>
              <a:gd name="connsiteY19" fmla="*/ 61784 h 525163"/>
              <a:gd name="connsiteX20" fmla="*/ 1563130 w 1952368"/>
              <a:gd name="connsiteY20" fmla="*/ 43249 h 525163"/>
              <a:gd name="connsiteX21" fmla="*/ 1606378 w 1952368"/>
              <a:gd name="connsiteY21" fmla="*/ 37071 h 525163"/>
              <a:gd name="connsiteX22" fmla="*/ 1612557 w 1952368"/>
              <a:gd name="connsiteY22" fmla="*/ 12357 h 525163"/>
              <a:gd name="connsiteX23" fmla="*/ 1649627 w 1952368"/>
              <a:gd name="connsiteY23" fmla="*/ 12357 h 525163"/>
              <a:gd name="connsiteX24" fmla="*/ 1723768 w 1952368"/>
              <a:gd name="connsiteY24" fmla="*/ 6179 h 525163"/>
              <a:gd name="connsiteX25" fmla="*/ 1834978 w 1952368"/>
              <a:gd name="connsiteY25" fmla="*/ 6179 h 525163"/>
              <a:gd name="connsiteX26" fmla="*/ 1921476 w 1952368"/>
              <a:gd name="connsiteY26" fmla="*/ 6179 h 525163"/>
              <a:gd name="connsiteX27" fmla="*/ 1952368 w 1952368"/>
              <a:gd name="connsiteY27" fmla="*/ 0 h 525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952368" h="525163">
                <a:moveTo>
                  <a:pt x="0" y="525163"/>
                </a:moveTo>
                <a:cubicBezTo>
                  <a:pt x="4634" y="473676"/>
                  <a:pt x="9268" y="422189"/>
                  <a:pt x="49427" y="407773"/>
                </a:cubicBezTo>
                <a:cubicBezTo>
                  <a:pt x="89586" y="393357"/>
                  <a:pt x="194619" y="449992"/>
                  <a:pt x="240957" y="438665"/>
                </a:cubicBezTo>
                <a:cubicBezTo>
                  <a:pt x="287295" y="427338"/>
                  <a:pt x="299651" y="349078"/>
                  <a:pt x="327454" y="339811"/>
                </a:cubicBezTo>
                <a:cubicBezTo>
                  <a:pt x="355257" y="330544"/>
                  <a:pt x="364524" y="394387"/>
                  <a:pt x="407773" y="383060"/>
                </a:cubicBezTo>
                <a:cubicBezTo>
                  <a:pt x="451022" y="371733"/>
                  <a:pt x="541638" y="280087"/>
                  <a:pt x="586946" y="271849"/>
                </a:cubicBezTo>
                <a:cubicBezTo>
                  <a:pt x="632254" y="263611"/>
                  <a:pt x="649760" y="323336"/>
                  <a:pt x="679622" y="333633"/>
                </a:cubicBezTo>
                <a:cubicBezTo>
                  <a:pt x="709484" y="343930"/>
                  <a:pt x="739346" y="336722"/>
                  <a:pt x="766119" y="333633"/>
                </a:cubicBezTo>
                <a:cubicBezTo>
                  <a:pt x="792892" y="330544"/>
                  <a:pt x="819665" y="329514"/>
                  <a:pt x="840259" y="315098"/>
                </a:cubicBezTo>
                <a:cubicBezTo>
                  <a:pt x="860853" y="300682"/>
                  <a:pt x="860854" y="269790"/>
                  <a:pt x="889686" y="247136"/>
                </a:cubicBezTo>
                <a:cubicBezTo>
                  <a:pt x="918518" y="224482"/>
                  <a:pt x="982362" y="186381"/>
                  <a:pt x="1013254" y="179173"/>
                </a:cubicBezTo>
                <a:cubicBezTo>
                  <a:pt x="1044146" y="171965"/>
                  <a:pt x="1045176" y="196679"/>
                  <a:pt x="1075038" y="203887"/>
                </a:cubicBezTo>
                <a:cubicBezTo>
                  <a:pt x="1104900" y="211095"/>
                  <a:pt x="1156387" y="222422"/>
                  <a:pt x="1192427" y="222422"/>
                </a:cubicBezTo>
                <a:cubicBezTo>
                  <a:pt x="1228467" y="222422"/>
                  <a:pt x="1272746" y="213154"/>
                  <a:pt x="1291281" y="203887"/>
                </a:cubicBezTo>
                <a:cubicBezTo>
                  <a:pt x="1309816" y="194620"/>
                  <a:pt x="1293341" y="177114"/>
                  <a:pt x="1303638" y="166817"/>
                </a:cubicBezTo>
                <a:cubicBezTo>
                  <a:pt x="1313935" y="156520"/>
                  <a:pt x="1337619" y="150341"/>
                  <a:pt x="1353065" y="142103"/>
                </a:cubicBezTo>
                <a:cubicBezTo>
                  <a:pt x="1368511" y="133865"/>
                  <a:pt x="1388075" y="126657"/>
                  <a:pt x="1396313" y="117390"/>
                </a:cubicBezTo>
                <a:cubicBezTo>
                  <a:pt x="1404551" y="108123"/>
                  <a:pt x="1390135" y="92676"/>
                  <a:pt x="1402492" y="86498"/>
                </a:cubicBezTo>
                <a:cubicBezTo>
                  <a:pt x="1414849" y="80319"/>
                  <a:pt x="1453978" y="84438"/>
                  <a:pt x="1470454" y="80319"/>
                </a:cubicBezTo>
                <a:cubicBezTo>
                  <a:pt x="1486930" y="76200"/>
                  <a:pt x="1485900" y="67962"/>
                  <a:pt x="1501346" y="61784"/>
                </a:cubicBezTo>
                <a:cubicBezTo>
                  <a:pt x="1516792" y="55606"/>
                  <a:pt x="1545625" y="47368"/>
                  <a:pt x="1563130" y="43249"/>
                </a:cubicBezTo>
                <a:cubicBezTo>
                  <a:pt x="1580635" y="39130"/>
                  <a:pt x="1606378" y="37071"/>
                  <a:pt x="1606378" y="37071"/>
                </a:cubicBezTo>
                <a:cubicBezTo>
                  <a:pt x="1614616" y="31922"/>
                  <a:pt x="1605349" y="16476"/>
                  <a:pt x="1612557" y="12357"/>
                </a:cubicBezTo>
                <a:cubicBezTo>
                  <a:pt x="1619765" y="8238"/>
                  <a:pt x="1631092" y="13387"/>
                  <a:pt x="1649627" y="12357"/>
                </a:cubicBezTo>
                <a:cubicBezTo>
                  <a:pt x="1668162" y="11327"/>
                  <a:pt x="1692876" y="7209"/>
                  <a:pt x="1723768" y="6179"/>
                </a:cubicBezTo>
                <a:cubicBezTo>
                  <a:pt x="1754660" y="5149"/>
                  <a:pt x="1834978" y="6179"/>
                  <a:pt x="1834978" y="6179"/>
                </a:cubicBezTo>
                <a:cubicBezTo>
                  <a:pt x="1867929" y="6179"/>
                  <a:pt x="1901911" y="7209"/>
                  <a:pt x="1921476" y="6179"/>
                </a:cubicBezTo>
                <a:cubicBezTo>
                  <a:pt x="1941041" y="5149"/>
                  <a:pt x="1946704" y="2574"/>
                  <a:pt x="1952368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3811078" y="2440807"/>
                <a:ext cx="127470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0≤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𝐻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≤1.0</m:t>
                      </m:r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1078" y="2440807"/>
                <a:ext cx="1274708" cy="276999"/>
              </a:xfrm>
              <a:prstGeom prst="rect">
                <a:avLst/>
              </a:prstGeom>
              <a:blipFill>
                <a:blip r:embed="rId4"/>
                <a:stretch>
                  <a:fillRect l="-3349" r="-3828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894544" y="4125395"/>
                <a:ext cx="84189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𝐻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≈0.1</m:t>
                      </m:r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544" y="4125395"/>
                <a:ext cx="841897" cy="276999"/>
              </a:xfrm>
              <a:prstGeom prst="rect">
                <a:avLst/>
              </a:prstGeom>
              <a:blipFill>
                <a:blip r:embed="rId5"/>
                <a:stretch>
                  <a:fillRect l="-5797" r="-5797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3917008" y="4138684"/>
                <a:ext cx="84189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𝐻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≈0.5</m:t>
                      </m:r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7008" y="4138684"/>
                <a:ext cx="841897" cy="276999"/>
              </a:xfrm>
              <a:prstGeom prst="rect">
                <a:avLst/>
              </a:prstGeom>
              <a:blipFill>
                <a:blip r:embed="rId6"/>
                <a:stretch>
                  <a:fillRect l="-5797" r="-6522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6633369" y="4102419"/>
                <a:ext cx="84189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𝐻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≈0.9</m:t>
                      </m:r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33369" y="4102419"/>
                <a:ext cx="841897" cy="276999"/>
              </a:xfrm>
              <a:prstGeom prst="rect">
                <a:avLst/>
              </a:prstGeom>
              <a:blipFill>
                <a:blip r:embed="rId7"/>
                <a:stretch>
                  <a:fillRect l="-5072" r="-6522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Rectangle 24"/>
          <p:cNvSpPr/>
          <p:nvPr/>
        </p:nvSpPr>
        <p:spPr>
          <a:xfrm>
            <a:off x="2923111" y="2835931"/>
            <a:ext cx="102700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Anti-persistent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941317" y="2831139"/>
            <a:ext cx="75849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Persistent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089159" y="2704104"/>
            <a:ext cx="6710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Random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H="1" flipV="1">
            <a:off x="3613424" y="2828405"/>
            <a:ext cx="475735" cy="6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4703021" y="2839832"/>
            <a:ext cx="532941" cy="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/>
              <p:cNvSpPr/>
              <p:nvPr/>
            </p:nvSpPr>
            <p:spPr>
              <a:xfrm>
                <a:off x="1403430" y="4361855"/>
                <a:ext cx="6220971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Signals closer to </a:t>
                </a:r>
                <a14:m>
                  <m:oMath xmlns:m="http://schemas.openxmlformats.org/officeDocument/2006/math">
                    <m:r>
                      <a:rPr kumimoji="0" lang="en-US" sz="16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𝑯</m:t>
                    </m:r>
                    <m:r>
                      <a:rPr kumimoji="0" lang="en-US" sz="16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≈</m:t>
                    </m:r>
                    <m:r>
                      <a:rPr kumimoji="0" lang="en-US" sz="16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𝟎</m:t>
                    </m:r>
                    <m:r>
                      <a:rPr kumimoji="0" lang="en-US" sz="16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.</m:t>
                    </m:r>
                    <m:r>
                      <a:rPr kumimoji="0" lang="en-US" sz="16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𝟓</m:t>
                    </m:r>
                    <m:r>
                      <a:rPr kumimoji="0" lang="en-US" sz="16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</m:oMath>
                </a14:m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are more random </a:t>
                </a: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 </a:t>
                </a: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harder to predict </a:t>
                </a:r>
              </a:p>
            </p:txBody>
          </p:sp>
        </mc:Choice>
        <mc:Fallback xmlns="">
          <p:sp>
            <p:nvSpPr>
              <p:cNvPr id="33" name="Rectangle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430" y="4361855"/>
                <a:ext cx="6220971" cy="338554"/>
              </a:xfrm>
              <a:prstGeom prst="rect">
                <a:avLst/>
              </a:prstGeom>
              <a:blipFill>
                <a:blip r:embed="rId8"/>
                <a:stretch>
                  <a:fillRect l="-490" t="-5455" r="-1175" b="-2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/>
          <p:cNvSpPr txBox="1"/>
          <p:nvPr/>
        </p:nvSpPr>
        <p:spPr>
          <a:xfrm>
            <a:off x="960" y="4835004"/>
            <a:ext cx="995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Applications:</a:t>
            </a:r>
          </a:p>
        </p:txBody>
      </p:sp>
      <p:sp>
        <p:nvSpPr>
          <p:cNvPr id="35" name="Rectangle 34"/>
          <p:cNvSpPr/>
          <p:nvPr/>
        </p:nvSpPr>
        <p:spPr>
          <a:xfrm>
            <a:off x="996101" y="4785152"/>
            <a:ext cx="2440513" cy="6001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Long Range Correlations in DNA: Scaling Properties and Charge Transfer Efficiency</a:t>
            </a: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, Roche et. al., 2003</a:t>
            </a:r>
          </a:p>
        </p:txBody>
      </p:sp>
      <p:sp>
        <p:nvSpPr>
          <p:cNvPr id="36" name="Rectangle 35"/>
          <p:cNvSpPr/>
          <p:nvPr/>
        </p:nvSpPr>
        <p:spPr>
          <a:xfrm>
            <a:off x="6181398" y="4772418"/>
            <a:ext cx="2440513" cy="6001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Time-varying Hurst exponent for US stock markets</a:t>
            </a: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, Alvarez-Ramirez et. al., 2008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603348" y="4785152"/>
            <a:ext cx="2440513" cy="6001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Climate change, the Hurst phenomenon, and hydrological statistics</a:t>
            </a: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, </a:t>
            </a:r>
            <a:r>
              <a:rPr kumimoji="0" lang="en-US" sz="11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Koutsoyiannis</a:t>
            </a: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, 2002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Rectangle 37"/>
              <p:cNvSpPr/>
              <p:nvPr/>
            </p:nvSpPr>
            <p:spPr>
              <a:xfrm>
                <a:off x="283049" y="5541091"/>
                <a:ext cx="8295244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Long Short Term Memory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Network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 Heavy dependence on signal memory.</a:t>
                </a:r>
              </a:p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Use Hurst Exponent to estimate </a:t>
                </a:r>
                <a:r>
                  <a:rPr kumimoji="0" lang="en-US" sz="1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a priori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if LSTM modeling is viable. </a:t>
                </a:r>
              </a:p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LSTM training expensive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 target POD temporal coefficients with </a:t>
                </a:r>
                <a14:m>
                  <m:oMath xmlns:m="http://schemas.openxmlformats.org/officeDocument/2006/math">
                    <m:r>
                      <a:rPr kumimoji="0" lang="en-US" sz="1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  <m:r>
                      <a:rPr kumimoji="0" lang="en-US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→ </m:t>
                    </m:r>
                    <m:r>
                      <a:rPr kumimoji="0" lang="en-US" sz="1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0</m:t>
                    </m:r>
                  </m:oMath>
                </a14:m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 or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     </a:t>
                </a:r>
                <a14:m>
                  <m:oMath xmlns:m="http://schemas.openxmlformats.org/officeDocument/2006/math">
                    <m:r>
                      <a:rPr kumimoji="0" lang="en-US" sz="1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  <m:r>
                      <a:rPr kumimoji="0" lang="en-US" sz="1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→1.0</m:t>
                    </m:r>
                  </m:oMath>
                </a14:m>
                <a:endPara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8" name="Rectangle 3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049" y="5541091"/>
                <a:ext cx="8295244" cy="1200329"/>
              </a:xfrm>
              <a:prstGeom prst="rect">
                <a:avLst/>
              </a:prstGeom>
              <a:blipFill>
                <a:blip r:embed="rId9"/>
                <a:stretch>
                  <a:fillRect l="-441" t="-30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4941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  <p:bldP spid="7" grpId="0" animBg="1"/>
      <p:bldP spid="9" grpId="0"/>
      <p:bldP spid="10" grpId="0"/>
      <p:bldP spid="11" grpId="0" animBg="1"/>
      <p:bldP spid="13" grpId="0" animBg="1"/>
      <p:bldP spid="18" grpId="0" animBg="1"/>
      <p:bldP spid="19" grpId="0"/>
      <p:bldP spid="20" grpId="0"/>
      <p:bldP spid="21" grpId="0"/>
      <p:bldP spid="22" grpId="0"/>
      <p:bldP spid="25" grpId="0"/>
      <p:bldP spid="26" grpId="0"/>
      <p:bldP spid="27" grpId="0"/>
      <p:bldP spid="33" grpId="0"/>
      <p:bldP spid="34" grpId="0"/>
      <p:bldP spid="35" grpId="0" animBg="1"/>
      <p:bldP spid="36" grpId="0" animBg="1"/>
      <p:bldP spid="37" grpId="0" animBg="1"/>
      <p:bldP spid="3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57450E-69D3-48B2-AE87-27F33F0DEA6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97139E-7132-4363-8A89-3355374C2824}"/>
              </a:ext>
            </a:extLst>
          </p:cNvPr>
          <p:cNvSpPr txBox="1"/>
          <p:nvPr/>
        </p:nvSpPr>
        <p:spPr>
          <a:xfrm>
            <a:off x="2127455" y="49427"/>
            <a:ext cx="4827796" cy="461665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Memory in POD Mode Coefficients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0" y="565420"/>
                <a:ext cx="8259270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Estimate </a:t>
                </a:r>
                <a14:m>
                  <m:oMath xmlns:m="http://schemas.openxmlformats.org/officeDocument/2006/math">
                    <m:r>
                      <a:rPr kumimoji="0" lang="en-US" sz="1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</m:oMath>
                </a14:m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 for all 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POD mode temporal coefficients</a:t>
                </a:r>
              </a:p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Train POD mode coefficients with varying </a:t>
                </a:r>
                <a14:m>
                  <m:oMath xmlns:m="http://schemas.openxmlformats.org/officeDocument/2006/math">
                    <m:r>
                      <a:rPr kumimoji="0" lang="en-US" sz="1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</m:oMath>
                </a14:m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 to determine effect of memory on LSTM prediction accuracy</a:t>
                </a:r>
              </a:p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SAME LSTM architecture used 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for all POD modes 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 Significant reduction in ROM training cost</a:t>
                </a: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565420"/>
                <a:ext cx="8259270" cy="738664"/>
              </a:xfrm>
              <a:prstGeom prst="rect">
                <a:avLst/>
              </a:prstGeom>
              <a:blipFill>
                <a:blip r:embed="rId3"/>
                <a:stretch>
                  <a:fillRect l="-74" t="-1653" b="-74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3" name="Group 72"/>
          <p:cNvGrpSpPr/>
          <p:nvPr/>
        </p:nvGrpSpPr>
        <p:grpSpPr>
          <a:xfrm>
            <a:off x="3676488" y="1276158"/>
            <a:ext cx="2300023" cy="5566932"/>
            <a:chOff x="3676488" y="1276158"/>
            <a:chExt cx="2300023" cy="556693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35" t="8744" r="3475" b="17328"/>
            <a:stretch/>
          </p:blipFill>
          <p:spPr>
            <a:xfrm>
              <a:off x="3893567" y="1304084"/>
              <a:ext cx="1977080" cy="105178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36E9897-DE57-4B7A-AF94-41EDF2EE9B8A}"/>
                </a:ext>
              </a:extLst>
            </p:cNvPr>
            <p:cNvSpPr txBox="1"/>
            <p:nvPr/>
          </p:nvSpPr>
          <p:spPr>
            <a:xfrm>
              <a:off x="3857551" y="1276158"/>
              <a:ext cx="9756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POD mode 7</a:t>
              </a: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10" t="7443" r="3624" b="18038"/>
            <a:stretch/>
          </p:blipFill>
          <p:spPr>
            <a:xfrm>
              <a:off x="3906451" y="2393509"/>
              <a:ext cx="1970903" cy="106021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36E9897-DE57-4B7A-AF94-41EDF2EE9B8A}"/>
                </a:ext>
              </a:extLst>
            </p:cNvPr>
            <p:cNvSpPr txBox="1"/>
            <p:nvPr/>
          </p:nvSpPr>
          <p:spPr>
            <a:xfrm>
              <a:off x="3857551" y="2382090"/>
              <a:ext cx="103382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POD mode 15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10" t="7876" r="3624" b="16562"/>
            <a:stretch/>
          </p:blipFill>
          <p:spPr>
            <a:xfrm>
              <a:off x="3906450" y="3491363"/>
              <a:ext cx="1970904" cy="107503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36E9897-DE57-4B7A-AF94-41EDF2EE9B8A}"/>
                </a:ext>
              </a:extLst>
            </p:cNvPr>
            <p:cNvSpPr txBox="1"/>
            <p:nvPr/>
          </p:nvSpPr>
          <p:spPr>
            <a:xfrm>
              <a:off x="3848284" y="3491363"/>
              <a:ext cx="103382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POD mode 50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570" t="8310" b="17865"/>
            <a:stretch/>
          </p:blipFill>
          <p:spPr>
            <a:xfrm>
              <a:off x="3905922" y="4561545"/>
              <a:ext cx="2070589" cy="105032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36E9897-DE57-4B7A-AF94-41EDF2EE9B8A}"/>
                </a:ext>
              </a:extLst>
            </p:cNvPr>
            <p:cNvSpPr txBox="1"/>
            <p:nvPr/>
          </p:nvSpPr>
          <p:spPr>
            <a:xfrm>
              <a:off x="3857551" y="4553343"/>
              <a:ext cx="12005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POD mode 100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51" t="8745" r="3783" b="18369"/>
            <a:stretch/>
          </p:blipFill>
          <p:spPr>
            <a:xfrm>
              <a:off x="3912102" y="5610979"/>
              <a:ext cx="1958545" cy="1036956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36E9897-DE57-4B7A-AF94-41EDF2EE9B8A}"/>
                </a:ext>
              </a:extLst>
            </p:cNvPr>
            <p:cNvSpPr txBox="1"/>
            <p:nvPr/>
          </p:nvSpPr>
          <p:spPr>
            <a:xfrm>
              <a:off x="3847228" y="5571092"/>
              <a:ext cx="109251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POD mode 400</a:t>
              </a:r>
            </a:p>
          </p:txBody>
        </p:sp>
        <p:sp>
          <p:nvSpPr>
            <p:cNvPr id="16" name="Rectangle 15"/>
            <p:cNvSpPr/>
            <p:nvPr/>
          </p:nvSpPr>
          <p:spPr>
            <a:xfrm rot="16200000">
              <a:off x="3416881" y="5903687"/>
              <a:ext cx="79582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rPr>
                <a:t>Amplitude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 rot="16200000">
              <a:off x="3409383" y="4861432"/>
              <a:ext cx="79582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rPr>
                <a:t>Amplitude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 rot="16200000">
              <a:off x="3416881" y="3745537"/>
              <a:ext cx="79582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rPr>
                <a:t>Amplitude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3416881" y="2732377"/>
              <a:ext cx="79582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rPr>
                <a:t>Amplitude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3414756" y="1584922"/>
              <a:ext cx="79582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rPr>
                <a:t>Amplitude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25566" y="6581480"/>
              <a:ext cx="1131615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rPr>
                <a:t>Time Instants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5986430" y="1383905"/>
            <a:ext cx="3028822" cy="2498007"/>
            <a:chOff x="5986430" y="1383905"/>
            <a:chExt cx="3028822" cy="249800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53" t="5856" r="7542" b="6445"/>
            <a:stretch/>
          </p:blipFill>
          <p:spPr>
            <a:xfrm>
              <a:off x="6254746" y="1383905"/>
              <a:ext cx="2760506" cy="2275106"/>
            </a:xfrm>
            <a:prstGeom prst="rect">
              <a:avLst/>
            </a:prstGeom>
          </p:spPr>
        </p:pic>
        <p:sp>
          <p:nvSpPr>
            <p:cNvPr id="23" name="Rectangle 22"/>
            <p:cNvSpPr/>
            <p:nvPr/>
          </p:nvSpPr>
          <p:spPr>
            <a:xfrm rot="16200000">
              <a:off x="5397643" y="2252080"/>
              <a:ext cx="143918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rPr>
                <a:t>Hurst Exponent </a:t>
              </a:r>
              <a:r>
                <a:rPr kumimoji="0" lang="en-US" sz="11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rPr>
                <a:t>(H)</a:t>
              </a:r>
              <a:endPara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93661" y="3620302"/>
              <a:ext cx="79582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rPr>
                <a:t>Modes 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</p:grpSp>
      <p:sp>
        <p:nvSpPr>
          <p:cNvPr id="25" name="Oval 24"/>
          <p:cNvSpPr/>
          <p:nvPr/>
        </p:nvSpPr>
        <p:spPr>
          <a:xfrm>
            <a:off x="7032592" y="2208113"/>
            <a:ext cx="67962" cy="673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6737187" y="1943036"/>
            <a:ext cx="67962" cy="673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7393661" y="2444312"/>
            <a:ext cx="67962" cy="673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7621846" y="2560075"/>
            <a:ext cx="67962" cy="673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36E9897-DE57-4B7A-AF94-41EDF2EE9B8A}"/>
              </a:ext>
            </a:extLst>
          </p:cNvPr>
          <p:cNvSpPr txBox="1"/>
          <p:nvPr/>
        </p:nvSpPr>
        <p:spPr>
          <a:xfrm>
            <a:off x="6314425" y="1969878"/>
            <a:ext cx="589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Mode 7</a:t>
            </a:r>
          </a:p>
        </p:txBody>
      </p:sp>
      <p:sp>
        <p:nvSpPr>
          <p:cNvPr id="32" name="Oval 31"/>
          <p:cNvSpPr/>
          <p:nvPr/>
        </p:nvSpPr>
        <p:spPr>
          <a:xfrm>
            <a:off x="7976982" y="2848719"/>
            <a:ext cx="67962" cy="673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6E9897-DE57-4B7A-AF94-41EDF2EE9B8A}"/>
              </a:ext>
            </a:extLst>
          </p:cNvPr>
          <p:cNvSpPr txBox="1"/>
          <p:nvPr/>
        </p:nvSpPr>
        <p:spPr>
          <a:xfrm>
            <a:off x="6472479" y="2154994"/>
            <a:ext cx="6450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Mode 15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6E9897-DE57-4B7A-AF94-41EDF2EE9B8A}"/>
              </a:ext>
            </a:extLst>
          </p:cNvPr>
          <p:cNvSpPr txBox="1"/>
          <p:nvPr/>
        </p:nvSpPr>
        <p:spPr>
          <a:xfrm>
            <a:off x="6803454" y="2386807"/>
            <a:ext cx="7042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Mode 50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36E9897-DE57-4B7A-AF94-41EDF2EE9B8A}"/>
              </a:ext>
            </a:extLst>
          </p:cNvPr>
          <p:cNvSpPr txBox="1"/>
          <p:nvPr/>
        </p:nvSpPr>
        <p:spPr>
          <a:xfrm>
            <a:off x="7056231" y="2585710"/>
            <a:ext cx="7428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Mode 100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36E9897-DE57-4B7A-AF94-41EDF2EE9B8A}"/>
              </a:ext>
            </a:extLst>
          </p:cNvPr>
          <p:cNvSpPr txBox="1"/>
          <p:nvPr/>
        </p:nvSpPr>
        <p:spPr>
          <a:xfrm>
            <a:off x="7339451" y="2826363"/>
            <a:ext cx="7428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Mode 400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6220540" y="4111904"/>
            <a:ext cx="2084748" cy="1688944"/>
            <a:chOff x="6220540" y="4111904"/>
            <a:chExt cx="2084748" cy="1688944"/>
          </a:xfrm>
        </p:grpSpPr>
        <p:sp>
          <p:nvSpPr>
            <p:cNvPr id="38" name="Rectangle 37"/>
            <p:cNvSpPr/>
            <p:nvPr/>
          </p:nvSpPr>
          <p:spPr>
            <a:xfrm>
              <a:off x="6507987" y="4271463"/>
              <a:ext cx="1797301" cy="13698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6727061" y="4419606"/>
              <a:ext cx="67962" cy="67385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7022379" y="4543663"/>
              <a:ext cx="67962" cy="67385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7280453" y="4731784"/>
              <a:ext cx="67962" cy="67385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7670406" y="4899584"/>
              <a:ext cx="67962" cy="67385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7914307" y="5371051"/>
              <a:ext cx="67962" cy="67385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36E9897-DE57-4B7A-AF94-41EDF2EE9B8A}"/>
                </a:ext>
              </a:extLst>
            </p:cNvPr>
            <p:cNvSpPr txBox="1"/>
            <p:nvPr/>
          </p:nvSpPr>
          <p:spPr>
            <a:xfrm>
              <a:off x="6450704" y="4462415"/>
              <a:ext cx="58940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Mode 7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36E9897-DE57-4B7A-AF94-41EDF2EE9B8A}"/>
                </a:ext>
              </a:extLst>
            </p:cNvPr>
            <p:cNvSpPr txBox="1"/>
            <p:nvPr/>
          </p:nvSpPr>
          <p:spPr>
            <a:xfrm>
              <a:off x="6696950" y="4577355"/>
              <a:ext cx="6553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Mode 15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36E9897-DE57-4B7A-AF94-41EDF2EE9B8A}"/>
                </a:ext>
              </a:extLst>
            </p:cNvPr>
            <p:cNvSpPr txBox="1"/>
            <p:nvPr/>
          </p:nvSpPr>
          <p:spPr>
            <a:xfrm>
              <a:off x="7000114" y="4780390"/>
              <a:ext cx="7042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Mode 50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36E9897-DE57-4B7A-AF94-41EDF2EE9B8A}"/>
                </a:ext>
              </a:extLst>
            </p:cNvPr>
            <p:cNvSpPr txBox="1"/>
            <p:nvPr/>
          </p:nvSpPr>
          <p:spPr>
            <a:xfrm>
              <a:off x="7332976" y="4964618"/>
              <a:ext cx="74282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Mode 100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36E9897-DE57-4B7A-AF94-41EDF2EE9B8A}"/>
                </a:ext>
              </a:extLst>
            </p:cNvPr>
            <p:cNvSpPr txBox="1"/>
            <p:nvPr/>
          </p:nvSpPr>
          <p:spPr>
            <a:xfrm>
              <a:off x="7538092" y="5382532"/>
              <a:ext cx="74282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Mode 400</a:t>
              </a:r>
            </a:p>
          </p:txBody>
        </p:sp>
        <p:sp>
          <p:nvSpPr>
            <p:cNvPr id="49" name="Rectangle 48"/>
            <p:cNvSpPr/>
            <p:nvPr/>
          </p:nvSpPr>
          <p:spPr>
            <a:xfrm rot="16200000">
              <a:off x="5506873" y="4825571"/>
              <a:ext cx="1688944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rPr>
                <a:t>Mean Prediction Accuracy</a:t>
              </a:r>
              <a:endPara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152060" y="1352182"/>
                <a:ext cx="3342000" cy="28007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ü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Lower POD modes with </a:t>
                </a:r>
                <a14:m>
                  <m:oMath xmlns:m="http://schemas.openxmlformats.org/officeDocument/2006/math"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  <m:r>
                      <a:rPr kumimoji="0" lang="en-US" sz="16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→0.5</m:t>
                    </m:r>
                  </m:oMath>
                </a14:m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, </a:t>
                </a: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harder to predict</a:t>
                </a: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.</a:t>
                </a:r>
              </a:p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ü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Higher POD modes have </a:t>
                </a:r>
                <a14:m>
                  <m:oMath xmlns:m="http://schemas.openxmlformats.org/officeDocument/2006/math"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→1.0</m:t>
                    </m:r>
                  </m:oMath>
                </a14:m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, </a:t>
                </a: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easier to predict.</a:t>
                </a:r>
                <a:r>
                  <a:rPr kumimoji="0" lang="en-US" sz="16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 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endParaRPr>
              </a:p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ü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Higher POD modes </a:t>
                </a: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have flow structures with </a:t>
                </a: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significant long term memory</a:t>
                </a: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  Ideal candidate for LSTMs.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endParaRPr>
              </a:p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ü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Can use </a:t>
                </a:r>
                <a14:m>
                  <m:oMath xmlns:m="http://schemas.openxmlformats.org/officeDocument/2006/math"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</m:oMath>
                </a14:m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 to determine number of modes to build ROM </a:t>
                </a: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for a given LSTM model</a:t>
                </a: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.</a:t>
                </a: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060" y="1352182"/>
                <a:ext cx="3342000" cy="2800767"/>
              </a:xfrm>
              <a:prstGeom prst="rect">
                <a:avLst/>
              </a:prstGeom>
              <a:blipFill>
                <a:blip r:embed="rId10"/>
                <a:stretch>
                  <a:fillRect l="-730" t="-654" r="-2372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Oval 25"/>
          <p:cNvSpPr/>
          <p:nvPr/>
        </p:nvSpPr>
        <p:spPr>
          <a:xfrm>
            <a:off x="8085626" y="2712056"/>
            <a:ext cx="413369" cy="386367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Rectangle 26"/>
              <p:cNvSpPr/>
              <p:nvPr/>
            </p:nvSpPr>
            <p:spPr>
              <a:xfrm>
                <a:off x="92421" y="4493336"/>
                <a:ext cx="3632244" cy="20621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ü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16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  <m:r>
                      <a:rPr kumimoji="0" lang="en-US" sz="16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→0.5 </m:t>
                    </m:r>
                  </m:oMath>
                </a14:m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modes </a:t>
                </a: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may</a:t>
                </a: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 benefit from a dedicated LSTM/Statistical model, though very limited success for </a:t>
                </a:r>
                <a14:m>
                  <m:oMath xmlns:m="http://schemas.openxmlformats.org/officeDocument/2006/math"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≈0.5</m:t>
                    </m:r>
                  </m:oMath>
                </a14:m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. </a:t>
                </a: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But increases cost.</a:t>
                </a:r>
              </a:p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ü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→0.5 </m:t>
                    </m:r>
                  </m:oMath>
                </a14:m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signals </a:t>
                </a: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may</a:t>
                </a: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 benefit from filtering/de-noising strategies to uncover hidden long term behavior i.e.  Make </a:t>
                </a:r>
                <a14:m>
                  <m:oMath xmlns:m="http://schemas.openxmlformats.org/officeDocument/2006/math"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→0</m:t>
                    </m:r>
                  </m:oMath>
                </a14:m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  <a:sym typeface="Wingdings" panose="05000000000000000000" pitchFamily="2" charset="2"/>
                  </a:rPr>
                  <a:t> or </a:t>
                </a:r>
                <a14:m>
                  <m:oMath xmlns:m="http://schemas.openxmlformats.org/officeDocument/2006/math"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𝐻</m:t>
                    </m:r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→1.0 </m:t>
                    </m:r>
                  </m:oMath>
                </a14:m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27" name="Rectangle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421" y="4493336"/>
                <a:ext cx="3632244" cy="2062103"/>
              </a:xfrm>
              <a:prstGeom prst="rect">
                <a:avLst/>
              </a:prstGeom>
              <a:blipFill>
                <a:blip r:embed="rId11"/>
                <a:stretch>
                  <a:fillRect l="-671" t="-888" b="-29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Rectangle 34"/>
          <p:cNvSpPr/>
          <p:nvPr/>
        </p:nvSpPr>
        <p:spPr>
          <a:xfrm>
            <a:off x="308739" y="4165867"/>
            <a:ext cx="22818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Possible Treatment: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5824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5" grpId="0" animBg="1"/>
      <p:bldP spid="28" grpId="0" animBg="1"/>
      <p:bldP spid="29" grpId="0" animBg="1"/>
      <p:bldP spid="30" grpId="0" animBg="1"/>
      <p:bldP spid="31" grpId="0"/>
      <p:bldP spid="32" grpId="0" animBg="1"/>
      <p:bldP spid="33" grpId="0"/>
      <p:bldP spid="34" grpId="0"/>
      <p:bldP spid="36" grpId="0"/>
      <p:bldP spid="37" grpId="0"/>
      <p:bldP spid="17" grpId="0"/>
      <p:bldP spid="26" grpId="0" animBg="1"/>
      <p:bldP spid="27" grpId="0"/>
      <p:bldP spid="3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FB6203-5202-44AE-B3F9-011D0DD83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8B35C0-8ACB-4E89-A85C-1774D0177382}"/>
              </a:ext>
            </a:extLst>
          </p:cNvPr>
          <p:cNvSpPr txBox="1"/>
          <p:nvPr/>
        </p:nvSpPr>
        <p:spPr>
          <a:xfrm>
            <a:off x="2349383" y="34187"/>
            <a:ext cx="4383957" cy="461665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Conclusion &amp; Future Directions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41212B-2AC6-410E-B993-604A9A8A9E3F}"/>
              </a:ext>
            </a:extLst>
          </p:cNvPr>
          <p:cNvSpPr txBox="1">
            <a:spLocks/>
          </p:cNvSpPr>
          <p:nvPr/>
        </p:nvSpPr>
        <p:spPr>
          <a:xfrm>
            <a:off x="538218" y="984973"/>
            <a:ext cx="8012658" cy="2493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›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" panose="05000000000000000000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◊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1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LSTM </a:t>
            </a:r>
            <a:r>
              <a:rPr lang="en-US" sz="1800" dirty="0"/>
              <a:t>based ROM methodology proposed for </a:t>
            </a:r>
            <a:r>
              <a:rPr lang="en-US" sz="1800" b="1" dirty="0"/>
              <a:t>turbulent flow control </a:t>
            </a:r>
            <a:r>
              <a:rPr lang="en-US" sz="1800" dirty="0"/>
              <a:t>algorithms.</a:t>
            </a:r>
          </a:p>
          <a:p>
            <a:pPr marL="0" indent="0">
              <a:buNone/>
            </a:pP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 Bidirectional LSTM may not increase performance on highly turbulent flows due to lack of very long range correlations/dependencies/memory in the signals.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 Hurst Exponent may be used as an “</a:t>
            </a:r>
            <a:r>
              <a:rPr lang="en-US" sz="1800" b="1" dirty="0"/>
              <a:t>indicator of predictability</a:t>
            </a:r>
            <a:r>
              <a:rPr lang="en-US" sz="1800" dirty="0"/>
              <a:t>” for predictive modeling, especially LSTM networks.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2F3E41-B157-4E24-95CE-96E0863386BD}"/>
              </a:ext>
            </a:extLst>
          </p:cNvPr>
          <p:cNvSpPr/>
          <p:nvPr/>
        </p:nvSpPr>
        <p:spPr>
          <a:xfrm>
            <a:off x="502658" y="3961686"/>
            <a:ext cx="8001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Increase prediction horizon and improve accuracy with a) Better data   augmentation/pre-processing, b) Improved NN architectures, for a variety of flow-fields.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b="1" dirty="0"/>
              <a:t>Fundamental limitations on purely data-driven forecasting </a:t>
            </a:r>
            <a:r>
              <a:rPr lang="en-US" dirty="0"/>
              <a:t>of a chaotic time series.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High Priority: </a:t>
            </a:r>
            <a:r>
              <a:rPr lang="en-US" b="1" dirty="0"/>
              <a:t>Embed LSTMs in physics-based governing equation models for Turbulence modeling/dynamical systems modeling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F14B0F-FAEE-4C68-9A71-E7B7A8B3BAB7}"/>
              </a:ext>
            </a:extLst>
          </p:cNvPr>
          <p:cNvSpPr/>
          <p:nvPr/>
        </p:nvSpPr>
        <p:spPr>
          <a:xfrm>
            <a:off x="694208" y="3598215"/>
            <a:ext cx="2153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Future Directions:</a:t>
            </a:r>
          </a:p>
        </p:txBody>
      </p:sp>
    </p:spTree>
    <p:extLst>
      <p:ext uri="{BB962C8B-B14F-4D97-AF65-F5344CB8AC3E}">
        <p14:creationId xmlns:p14="http://schemas.microsoft.com/office/powerpoint/2010/main" val="3994579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97C5FB-77A3-41B0-9B7E-8A155827646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26087"/>
            <a:ext cx="9032083" cy="5115161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  <a:softEdge rad="952500"/>
          </a:effec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AD0282-B9B8-437E-A15C-03ED01729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450E-69D3-48B2-AE87-27F33F0DEA6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D90FF0-0E06-4E4E-BF65-E47A3AC2035A}"/>
              </a:ext>
            </a:extLst>
          </p:cNvPr>
          <p:cNvSpPr/>
          <p:nvPr/>
        </p:nvSpPr>
        <p:spPr>
          <a:xfrm>
            <a:off x="513080" y="5244148"/>
            <a:ext cx="700024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Acknowledgements:</a:t>
            </a:r>
          </a:p>
          <a:p>
            <a:r>
              <a:rPr lang="en-US" b="1" dirty="0"/>
              <a:t>Air Force Research Laboratory Collaborative Center for Aeronautical Sciences</a:t>
            </a:r>
          </a:p>
          <a:p>
            <a:r>
              <a:rPr lang="en-US" b="1" dirty="0"/>
              <a:t>Ohio Supercomputer Center</a:t>
            </a:r>
          </a:p>
          <a:p>
            <a:r>
              <a:rPr lang="en-US" b="1" dirty="0"/>
              <a:t>Air Force Office of Scientific Research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B51A14A-782D-4F11-BDFB-C3869DA351DA}"/>
              </a:ext>
            </a:extLst>
          </p:cNvPr>
          <p:cNvSpPr txBox="1">
            <a:spLocks/>
          </p:cNvSpPr>
          <p:nvPr/>
        </p:nvSpPr>
        <p:spPr>
          <a:xfrm>
            <a:off x="2766639" y="3905212"/>
            <a:ext cx="3549448" cy="497480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268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3E2029-4E20-4811-B2A3-9EA2524229EF}"/>
              </a:ext>
            </a:extLst>
          </p:cNvPr>
          <p:cNvSpPr txBox="1"/>
          <p:nvPr/>
        </p:nvSpPr>
        <p:spPr>
          <a:xfrm>
            <a:off x="2373948" y="0"/>
            <a:ext cx="4334777" cy="52322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LSTM-ROM of Flow-field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2" name="REAL1">
            <a:hlinkClick r:id="" action="ppaction://media"/>
            <a:extLst>
              <a:ext uri="{FF2B5EF4-FFF2-40B4-BE49-F238E27FC236}">
                <a16:creationId xmlns:a16="http://schemas.microsoft.com/office/drawing/2014/main" id="{46F3F580-3B93-40C0-A0BB-A6E9D679E4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95909" y="787718"/>
            <a:ext cx="3844053" cy="2534602"/>
          </a:xfrm>
          <a:prstGeom prst="rect">
            <a:avLst/>
          </a:prstGeom>
        </p:spPr>
      </p:pic>
      <p:pic>
        <p:nvPicPr>
          <p:cNvPr id="3" name="DLROM1">
            <a:hlinkClick r:id="" action="ppaction://media"/>
            <a:extLst>
              <a:ext uri="{FF2B5EF4-FFF2-40B4-BE49-F238E27FC236}">
                <a16:creationId xmlns:a16="http://schemas.microsoft.com/office/drawing/2014/main" id="{9E5CC833-53BC-4D0E-B132-E0802ECB46A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050030" y="787718"/>
            <a:ext cx="4013550" cy="2646362"/>
          </a:xfrm>
          <a:prstGeom prst="rect">
            <a:avLst/>
          </a:prstGeom>
        </p:spPr>
      </p:pic>
      <p:pic>
        <p:nvPicPr>
          <p:cNvPr id="5" name="REAL2">
            <a:hlinkClick r:id="" action="ppaction://media"/>
            <a:extLst>
              <a:ext uri="{FF2B5EF4-FFF2-40B4-BE49-F238E27FC236}">
                <a16:creationId xmlns:a16="http://schemas.microsoft.com/office/drawing/2014/main" id="{61ED76EC-FE81-4FEA-8FEE-C139B143A00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22716" y="3475057"/>
            <a:ext cx="3990438" cy="2631122"/>
          </a:xfrm>
          <a:prstGeom prst="rect">
            <a:avLst/>
          </a:prstGeom>
        </p:spPr>
      </p:pic>
      <p:pic>
        <p:nvPicPr>
          <p:cNvPr id="6" name="DLROM2">
            <a:hlinkClick r:id="" action="ppaction://media"/>
            <a:extLst>
              <a:ext uri="{FF2B5EF4-FFF2-40B4-BE49-F238E27FC236}">
                <a16:creationId xmlns:a16="http://schemas.microsoft.com/office/drawing/2014/main" id="{9173E64A-E41E-4A3A-8C53-9CE95603A6A4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050030" y="3486037"/>
            <a:ext cx="4035931" cy="26611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DA9BDF-939D-4BDE-8FB0-0976C8433310}"/>
              </a:ext>
            </a:extLst>
          </p:cNvPr>
          <p:cNvSpPr txBox="1"/>
          <p:nvPr/>
        </p:nvSpPr>
        <p:spPr>
          <a:xfrm>
            <a:off x="529907" y="585111"/>
            <a:ext cx="3733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Actual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0FB24-8FD9-4EAC-9AAA-FDF57CE3294A}"/>
              </a:ext>
            </a:extLst>
          </p:cNvPr>
          <p:cNvSpPr txBox="1"/>
          <p:nvPr/>
        </p:nvSpPr>
        <p:spPr>
          <a:xfrm>
            <a:off x="4788572" y="603052"/>
            <a:ext cx="2749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LSTM-ROM Prediction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BDC649-811D-4DD0-9BBD-F81B69AF7A62}"/>
              </a:ext>
            </a:extLst>
          </p:cNvPr>
          <p:cNvSpPr txBox="1"/>
          <p:nvPr/>
        </p:nvSpPr>
        <p:spPr>
          <a:xfrm>
            <a:off x="1498170" y="3187332"/>
            <a:ext cx="1833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 = 8.10 – 8.15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413E94-21DB-4A4E-BE71-1B4C6E31A565}"/>
              </a:ext>
            </a:extLst>
          </p:cNvPr>
          <p:cNvSpPr txBox="1"/>
          <p:nvPr/>
        </p:nvSpPr>
        <p:spPr>
          <a:xfrm>
            <a:off x="1555826" y="5983942"/>
            <a:ext cx="1636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 = 8.16 - 8.21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04CF48-BEF5-47AE-91AF-EDC66113C10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327" y="1214001"/>
            <a:ext cx="304826" cy="333403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277046" y="6353274"/>
                <a:ext cx="7872216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marR="0" lvl="0" indent="-2857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en-US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Spatial Error between LSTM-ROM and actual </a:t>
                </a: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reconstruction</a:t>
                </a:r>
                <a:r>
                  <a:rPr kumimoji="0" lang="en-US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a:rPr kumimoji="0" lang="en-US" sz="1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10</m:t>
                        </m:r>
                      </m:e>
                      <m:sup>
                        <m:r>
                          <a:rPr kumimoji="0" lang="en-US" sz="1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−3</m:t>
                        </m:r>
                      </m:sup>
                    </m:sSup>
                  </m:oMath>
                </a14:m>
                <a:r>
                  <a:rPr kumimoji="0" lang="en-US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 MT" panose="020B0502020104020203"/>
                    <a:ea typeface="+mn-ea"/>
                    <a:cs typeface="+mn-cs"/>
                  </a:rPr>
                  <a:t>)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046" y="6353274"/>
                <a:ext cx="7872216" cy="369332"/>
              </a:xfrm>
              <a:prstGeom prst="rect">
                <a:avLst/>
              </a:prstGeom>
              <a:blipFill>
                <a:blip r:embed="rId15"/>
                <a:stretch>
                  <a:fillRect l="-464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2903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3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66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99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3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61D671E-BA40-435C-957F-DF34CACB8041}"/>
              </a:ext>
            </a:extLst>
          </p:cNvPr>
          <p:cNvSpPr txBox="1"/>
          <p:nvPr/>
        </p:nvSpPr>
        <p:spPr>
          <a:xfrm>
            <a:off x="2453422" y="55795"/>
            <a:ext cx="4135106" cy="52322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Turbulent Flow Control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://vaughanrockets.typepad.com/.a/6a00d8354d1e6469e201bb0871fe9a970d-pi">
            <a:extLst>
              <a:ext uri="{FF2B5EF4-FFF2-40B4-BE49-F238E27FC236}">
                <a16:creationId xmlns:a16="http://schemas.microsoft.com/office/drawing/2014/main" id="{92A5364C-5EF0-4A40-918F-58595848BB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29" y="918348"/>
            <a:ext cx="3220720" cy="2670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apikabu.ru/img_n/2012-07_1/mt9.jpg">
            <a:extLst>
              <a:ext uri="{FF2B5EF4-FFF2-40B4-BE49-F238E27FC236}">
                <a16:creationId xmlns:a16="http://schemas.microsoft.com/office/drawing/2014/main" id="{8867843F-2994-4A1C-9D7D-DC2F22CC2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2560" y="918347"/>
            <a:ext cx="3806031" cy="2670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38E7AD-EB2C-4FA6-AAF6-E99D90A41E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7" y="3689510"/>
            <a:ext cx="4983754" cy="3072713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F78170F-94B1-4DE6-BECB-57EA4858B6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620" y="3743960"/>
            <a:ext cx="3812260" cy="48768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300" b="1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Example:  Aircraft stall control</a:t>
            </a:r>
          </a:p>
          <a:p>
            <a:endParaRPr lang="en-US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BDC3A6-0EAC-430D-9310-5BA706119D79}"/>
              </a:ext>
            </a:extLst>
          </p:cNvPr>
          <p:cNvSpPr/>
          <p:nvPr/>
        </p:nvSpPr>
        <p:spPr>
          <a:xfrm>
            <a:off x="3362332" y="827188"/>
            <a:ext cx="184784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Physics of Turbulent Flows in flight platforms dictate their safety and performance –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Control of undesirable physics is a necessity</a:t>
            </a:r>
            <a:endParaRPr lang="en-US" b="1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E86EA2F-25B1-474C-9491-DA65579FA58A}"/>
              </a:ext>
            </a:extLst>
          </p:cNvPr>
          <p:cNvSpPr txBox="1">
            <a:spLocks/>
          </p:cNvSpPr>
          <p:nvPr/>
        </p:nvSpPr>
        <p:spPr>
          <a:xfrm>
            <a:off x="5133620" y="4088876"/>
            <a:ext cx="3507460" cy="1433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›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" panose="05000000000000000000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◊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Actuator at the leading edge of the airfoil pulsing to prevent separation and reattach flow.</a:t>
            </a:r>
          </a:p>
          <a:p>
            <a:pPr marL="0" indent="0">
              <a:buNone/>
            </a:pPr>
            <a:r>
              <a:rPr lang="en-US" sz="1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Actuator performance well studied in literature.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0215F82-6EE2-4C97-AD13-CCAEFCE95CDE}"/>
              </a:ext>
            </a:extLst>
          </p:cNvPr>
          <p:cNvSpPr txBox="1">
            <a:spLocks/>
          </p:cNvSpPr>
          <p:nvPr/>
        </p:nvSpPr>
        <p:spPr>
          <a:xfrm>
            <a:off x="5133620" y="5566430"/>
            <a:ext cx="3273780" cy="990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›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" panose="05000000000000000000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Gill Sans MT" panose="020B0502020104020203" pitchFamily="34" charset="0"/>
              <a:buChar char="◊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Key question:  </a:t>
            </a:r>
            <a:r>
              <a:rPr lang="en-US" sz="18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In real-time applications, “when” does the actuator go on-line?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F927E1-B409-4558-982C-78A62E9DB2FB}"/>
              </a:ext>
            </a:extLst>
          </p:cNvPr>
          <p:cNvSpPr txBox="1"/>
          <p:nvPr/>
        </p:nvSpPr>
        <p:spPr>
          <a:xfrm>
            <a:off x="3403600" y="6512560"/>
            <a:ext cx="2575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Mohan &amp; </a:t>
            </a:r>
            <a:r>
              <a:rPr lang="en-US" dirty="0" err="1"/>
              <a:t>Gaitonde</a:t>
            </a:r>
            <a:r>
              <a:rPr lang="en-US" dirty="0"/>
              <a:t>, 2017</a:t>
            </a:r>
          </a:p>
        </p:txBody>
      </p:sp>
    </p:spTree>
    <p:extLst>
      <p:ext uri="{BB962C8B-B14F-4D97-AF65-F5344CB8AC3E}">
        <p14:creationId xmlns:p14="http://schemas.microsoft.com/office/powerpoint/2010/main" val="26336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2" grpId="0"/>
      <p:bldP spid="13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40BB0-E239-4729-B964-948660F66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470" y="816457"/>
            <a:ext cx="8629869" cy="1967181"/>
          </a:xfrm>
        </p:spPr>
        <p:txBody>
          <a:bodyPr>
            <a:normAutofit lnSpcReduction="10000"/>
          </a:bodyPr>
          <a:lstStyle/>
          <a:p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Interdisciplinary problem at the intersection of dynamical systems, controls, predictive modeling and engineering design.</a:t>
            </a:r>
          </a:p>
          <a:p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Embed the key physics/features of a flow-field in the control logic.</a:t>
            </a:r>
          </a:p>
          <a:p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Complex flow-fields need to be modeled rapidly with very low cost, since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sym typeface="Wingdings" panose="05000000000000000000" pitchFamily="2" charset="2"/>
              </a:rPr>
              <a:t> </a:t>
            </a:r>
            <a:r>
              <a:rPr lang="en-US" sz="2000" b="1" spc="-1" dirty="0">
                <a:uFill>
                  <a:solidFill>
                    <a:srgbClr val="FFFFFF"/>
                  </a:solidFill>
                </a:uFill>
                <a:sym typeface="Wingdings" panose="05000000000000000000" pitchFamily="2" charset="2"/>
              </a:rPr>
              <a:t>computing power on on-board electronic hardware is limited</a:t>
            </a:r>
          </a:p>
          <a:p>
            <a:r>
              <a:rPr lang="en-US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Full </a:t>
            </a:r>
            <a:r>
              <a:rPr lang="en-US" sz="20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Navier</a:t>
            </a:r>
            <a:r>
              <a:rPr lang="en-US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-Stokes (NS) equations too expensive to compute + latency</a:t>
            </a:r>
            <a:endParaRPr lang="en-US" sz="2000" b="1" spc="-1" dirty="0"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1D671E-BA40-435C-957F-DF34CACB8041}"/>
              </a:ext>
            </a:extLst>
          </p:cNvPr>
          <p:cNvSpPr txBox="1"/>
          <p:nvPr/>
        </p:nvSpPr>
        <p:spPr>
          <a:xfrm>
            <a:off x="1821189" y="0"/>
            <a:ext cx="5440207" cy="52322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Why Reduced Order Modeling?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C562B2-F660-499E-AA30-2A90ED63E36A}"/>
              </a:ext>
            </a:extLst>
          </p:cNvPr>
          <p:cNvSpPr/>
          <p:nvPr/>
        </p:nvSpPr>
        <p:spPr>
          <a:xfrm>
            <a:off x="315235" y="4083834"/>
            <a:ext cx="82463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1. Project high-dimensional dynamics of the NS equations to low-dimensional subspace →  </a:t>
            </a:r>
            <a:r>
              <a:rPr kumimoji="0" 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using model reduction</a:t>
            </a:r>
            <a:r>
              <a:rPr kumimoji="0" 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2. Low dimensional dynamics evolved in time → </a:t>
            </a:r>
            <a:r>
              <a:rPr kumimoji="0" 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ROM of flow-field</a:t>
            </a:r>
            <a:r>
              <a:rPr kumimoji="0" 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+mn-cs"/>
              </a:rPr>
              <a:t>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AC587F-AA01-4D9B-95EC-14D03DCFEA49}"/>
              </a:ext>
            </a:extLst>
          </p:cNvPr>
          <p:cNvSpPr txBox="1"/>
          <p:nvPr/>
        </p:nvSpPr>
        <p:spPr>
          <a:xfrm>
            <a:off x="2780752" y="3684887"/>
            <a:ext cx="4860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Basic ideas in building ROMs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F42955-816B-45E3-AFF5-30651E68AB68}"/>
              </a:ext>
            </a:extLst>
          </p:cNvPr>
          <p:cNvSpPr/>
          <p:nvPr/>
        </p:nvSpPr>
        <p:spPr>
          <a:xfrm>
            <a:off x="671943" y="5252682"/>
            <a:ext cx="1230858" cy="71398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CFD/Expt. Dataset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8E1255-7B93-46D5-A312-C82A1E6B6203}"/>
              </a:ext>
            </a:extLst>
          </p:cNvPr>
          <p:cNvSpPr/>
          <p:nvPr/>
        </p:nvSpPr>
        <p:spPr>
          <a:xfrm>
            <a:off x="2480043" y="5121158"/>
            <a:ext cx="1896648" cy="95847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Modal Decomposition (e.g. POD)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143A4D-62EB-4F93-BCA4-A74A82707D06}"/>
              </a:ext>
            </a:extLst>
          </p:cNvPr>
          <p:cNvSpPr/>
          <p:nvPr/>
        </p:nvSpPr>
        <p:spPr>
          <a:xfrm>
            <a:off x="4990471" y="5121158"/>
            <a:ext cx="1471803" cy="95847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Evolve modes in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A31FD-C487-43CC-9289-CD12E065E368}"/>
              </a:ext>
            </a:extLst>
          </p:cNvPr>
          <p:cNvSpPr/>
          <p:nvPr/>
        </p:nvSpPr>
        <p:spPr>
          <a:xfrm>
            <a:off x="7043690" y="5437440"/>
            <a:ext cx="1294357" cy="34850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ROM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DC99642-9A85-4DEC-A884-1F0C718FDD7C}"/>
              </a:ext>
            </a:extLst>
          </p:cNvPr>
          <p:cNvSpPr/>
          <p:nvPr/>
        </p:nvSpPr>
        <p:spPr>
          <a:xfrm>
            <a:off x="1938290" y="5426295"/>
            <a:ext cx="469726" cy="3444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E20320DB-8500-4B7D-91F9-CBE1009049A5}"/>
              </a:ext>
            </a:extLst>
          </p:cNvPr>
          <p:cNvSpPr/>
          <p:nvPr/>
        </p:nvSpPr>
        <p:spPr>
          <a:xfrm>
            <a:off x="4448718" y="5426295"/>
            <a:ext cx="469726" cy="3444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F39D2347-2C7B-473D-917A-407BB10BFE35}"/>
              </a:ext>
            </a:extLst>
          </p:cNvPr>
          <p:cNvSpPr/>
          <p:nvPr/>
        </p:nvSpPr>
        <p:spPr>
          <a:xfrm>
            <a:off x="6534301" y="5437440"/>
            <a:ext cx="469726" cy="3444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Arrow: Left-Right 1">
            <a:extLst>
              <a:ext uri="{FF2B5EF4-FFF2-40B4-BE49-F238E27FC236}">
                <a16:creationId xmlns:a16="http://schemas.microsoft.com/office/drawing/2014/main" id="{5A3693C7-AA44-459F-A813-A4769F0E2676}"/>
              </a:ext>
            </a:extLst>
          </p:cNvPr>
          <p:cNvSpPr/>
          <p:nvPr/>
        </p:nvSpPr>
        <p:spPr>
          <a:xfrm>
            <a:off x="1579652" y="3196856"/>
            <a:ext cx="5923280" cy="38608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8C680E-A740-4A70-903D-A7CF8A12546F}"/>
              </a:ext>
            </a:extLst>
          </p:cNvPr>
          <p:cNvSpPr/>
          <p:nvPr/>
        </p:nvSpPr>
        <p:spPr>
          <a:xfrm>
            <a:off x="7502932" y="2907911"/>
            <a:ext cx="16702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Physics model with ML embedding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FEB1838-71C2-4673-83CD-4E8EFC836E8D}"/>
              </a:ext>
            </a:extLst>
          </p:cNvPr>
          <p:cNvSpPr/>
          <p:nvPr/>
        </p:nvSpPr>
        <p:spPr>
          <a:xfrm>
            <a:off x="147423" y="3046410"/>
            <a:ext cx="14322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Purely Data-driven Model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6B278E-DA98-4DB0-94FD-669936A3B36A}"/>
              </a:ext>
            </a:extLst>
          </p:cNvPr>
          <p:cNvSpPr/>
          <p:nvPr/>
        </p:nvSpPr>
        <p:spPr>
          <a:xfrm>
            <a:off x="1821189" y="2898488"/>
            <a:ext cx="10974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prstClr val="black"/>
                </a:solidFill>
              </a:rPr>
              <a:t>Cost</a:t>
            </a:r>
            <a:r>
              <a:rPr lang="en-US" i="1" dirty="0">
                <a:solidFill>
                  <a:prstClr val="black"/>
                </a:solidFill>
                <a:sym typeface="Wingdings" panose="05000000000000000000" pitchFamily="2" charset="2"/>
              </a:rPr>
              <a:t>: LOW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12FE0C-4503-4105-A10D-73E2B1FEFFAB}"/>
              </a:ext>
            </a:extLst>
          </p:cNvPr>
          <p:cNvSpPr/>
          <p:nvPr/>
        </p:nvSpPr>
        <p:spPr>
          <a:xfrm>
            <a:off x="6163916" y="2889898"/>
            <a:ext cx="11682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prstClr val="black"/>
                </a:solidFill>
              </a:rPr>
              <a:t>Cost:</a:t>
            </a:r>
            <a:r>
              <a:rPr lang="en-US" i="1" dirty="0">
                <a:solidFill>
                  <a:prstClr val="black"/>
                </a:solidFill>
                <a:sym typeface="Wingdings" panose="05000000000000000000" pitchFamily="2" charset="2"/>
              </a:rPr>
              <a:t> HIGH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2561AD9-C3A8-488F-989B-C8310D252735}"/>
              </a:ext>
            </a:extLst>
          </p:cNvPr>
          <p:cNvSpPr/>
          <p:nvPr/>
        </p:nvSpPr>
        <p:spPr>
          <a:xfrm>
            <a:off x="48223" y="6119849"/>
            <a:ext cx="79527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spcBef>
                <a:spcPct val="20000"/>
              </a:spcBef>
              <a:defRPr/>
            </a:pPr>
            <a:r>
              <a:rPr lang="en-US" i="1" dirty="0">
                <a:solidFill>
                  <a:prstClr val="black"/>
                </a:solidFill>
              </a:rPr>
              <a:t>Well studied problem in literature:  </a:t>
            </a:r>
            <a:r>
              <a:rPr lang="en-US" dirty="0">
                <a:solidFill>
                  <a:prstClr val="black"/>
                </a:solidFill>
              </a:rPr>
              <a:t>Typical approaches include feedback control theory, </a:t>
            </a:r>
            <a:r>
              <a:rPr lang="en-US" dirty="0" err="1">
                <a:solidFill>
                  <a:prstClr val="black"/>
                </a:solidFill>
              </a:rPr>
              <a:t>Galerkin</a:t>
            </a:r>
            <a:r>
              <a:rPr lang="en-US" dirty="0">
                <a:solidFill>
                  <a:prstClr val="black"/>
                </a:solidFill>
              </a:rPr>
              <a:t> projection, linearization …but hard for complex flows </a:t>
            </a:r>
          </a:p>
        </p:txBody>
      </p:sp>
    </p:spTree>
    <p:extLst>
      <p:ext uri="{BB962C8B-B14F-4D97-AF65-F5344CB8AC3E}">
        <p14:creationId xmlns:p14="http://schemas.microsoft.com/office/powerpoint/2010/main" val="305782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2" grpId="0" animBg="1"/>
      <p:bldP spid="5" grpId="0"/>
      <p:bldP spid="17" grpId="0"/>
      <p:bldP spid="6" grpId="0"/>
      <p:bldP spid="18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5"/>
          <p:cNvSpPr/>
          <p:nvPr/>
        </p:nvSpPr>
        <p:spPr>
          <a:xfrm>
            <a:off x="185351" y="625031"/>
            <a:ext cx="7841049" cy="922806"/>
          </a:xfrm>
          <a:prstGeom prst="roundRect">
            <a:avLst>
              <a:gd name="adj" fmla="val 8439"/>
            </a:avLst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Long Short Term Memory (LSTM)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is a specialized neural network which accounts for  “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memory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” effects in sequential data, like time series (e.g. finance, physics, text).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State of the art in forecasting and pattern recognition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fo</a:t>
            </a:r>
            <a:r>
              <a:rPr lang="en-US" sz="1600" dirty="0">
                <a:solidFill>
                  <a:prstClr val="black"/>
                </a:solidFill>
                <a:latin typeface="Gill Sans MT" panose="020B0502020104020203"/>
              </a:rPr>
              <a:t>r time series.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Arrow: Down 9"/>
          <p:cNvSpPr/>
          <p:nvPr/>
        </p:nvSpPr>
        <p:spPr>
          <a:xfrm rot="16200000">
            <a:off x="5367314" y="2176766"/>
            <a:ext cx="235147" cy="380308"/>
          </a:xfrm>
          <a:prstGeom prst="downArrow">
            <a:avLst>
              <a:gd name="adj1" fmla="val 50000"/>
              <a:gd name="adj2" fmla="val 5827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01401" y="3452732"/>
            <a:ext cx="45654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LSTM extracts key patterns, trends in the training data and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predicts future data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which acquires these characteristics.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46" y="1704451"/>
            <a:ext cx="975317" cy="128010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497244" y="3689855"/>
            <a:ext cx="29877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“I have no way and therefore want no eyes</a:t>
            </a:r>
            <a:b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 stumbled when I saw. Full oft 'tis seen</a:t>
            </a:r>
            <a:b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our means secure us, and our mere defects</a:t>
            </a:r>
            <a:b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prove our commodities.” 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/>
          <a:srcRect l="4573" t="26696" r="10108"/>
          <a:stretch/>
        </p:blipFill>
        <p:spPr>
          <a:xfrm>
            <a:off x="2466984" y="1507831"/>
            <a:ext cx="2649615" cy="1709145"/>
          </a:xfrm>
          <a:prstGeom prst="rect">
            <a:avLst/>
          </a:prstGeom>
        </p:spPr>
      </p:pic>
      <p:sp>
        <p:nvSpPr>
          <p:cNvPr id="17" name="Arrow: Down 16"/>
          <p:cNvSpPr/>
          <p:nvPr/>
        </p:nvSpPr>
        <p:spPr>
          <a:xfrm rot="16200000">
            <a:off x="1999246" y="2041690"/>
            <a:ext cx="190307" cy="605623"/>
          </a:xfrm>
          <a:prstGeom prst="downArrow">
            <a:avLst>
              <a:gd name="adj1" fmla="val 50000"/>
              <a:gd name="adj2" fmla="val 5827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937762" y="3359751"/>
            <a:ext cx="2169652" cy="307777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LSTM generated text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573674" y="4520852"/>
            <a:ext cx="3205802" cy="307777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Shakespeare’s Original Text Sample</a:t>
            </a:r>
          </a:p>
        </p:txBody>
      </p:sp>
      <p:sp>
        <p:nvSpPr>
          <p:cNvPr id="21" name="Rounded Rectangle 5"/>
          <p:cNvSpPr/>
          <p:nvPr/>
        </p:nvSpPr>
        <p:spPr>
          <a:xfrm>
            <a:off x="29716" y="4828629"/>
            <a:ext cx="8465889" cy="1748814"/>
          </a:xfrm>
          <a:prstGeom prst="roundRect">
            <a:avLst>
              <a:gd name="adj" fmla="val 8439"/>
            </a:avLst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Addresses backpropagation instability (Vanishing Gradient problem) found in traditional Recurrent Neural Networks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  <a:sym typeface="Wingdings" panose="05000000000000000000" pitchFamily="2" charset="2"/>
              </a:rPr>
              <a:t>improved ability to propagate “memory” across time.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Long Short Term Memory (LSTM) consists of a series of cells, with internal memory states in each cell, along with a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CEC (Constant Error Carousel)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for propagating errors in backprop.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Internal states explicitly account for memory effects in the data by controlling information flow from past to the future.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853176" y="1488625"/>
            <a:ext cx="2534935" cy="1902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“O, if you were a feeble sight, the courtesy of your law,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Your sight and several breath, will wear the gods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With his heads, and my hands are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wonder'd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at the deeds,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So drop upon your lordship's head, and your opinion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Shall be against your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honour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.”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968879" y="1561445"/>
            <a:ext cx="3958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[1]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937762" y="6454831"/>
            <a:ext cx="21723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[1] - http://karpathy.github.io</a:t>
            </a:r>
          </a:p>
        </p:txBody>
      </p:sp>
      <p:sp>
        <p:nvSpPr>
          <p:cNvPr id="29" name="Rounded Rectangle 5"/>
          <p:cNvSpPr/>
          <p:nvPr/>
        </p:nvSpPr>
        <p:spPr>
          <a:xfrm>
            <a:off x="692846" y="1881463"/>
            <a:ext cx="8236750" cy="871180"/>
          </a:xfrm>
          <a:prstGeom prst="roundRect">
            <a:avLst>
              <a:gd name="adj" fmla="val 8439"/>
            </a:avLst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Can the pattern extraction and memory retention of LSTM be leveraged for turbulence ROMs?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6" name="Ink 35"/>
              <p14:cNvContentPartPr/>
              <p14:nvPr/>
            </p14:nvContentPartPr>
            <p14:xfrm>
              <a:off x="5226313" y="5365368"/>
              <a:ext cx="144" cy="144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25305" y="5364360"/>
                <a:ext cx="2016" cy="20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7" name="Ink 36"/>
              <p14:cNvContentPartPr/>
              <p14:nvPr/>
            </p14:nvContentPartPr>
            <p14:xfrm>
              <a:off x="9372586" y="4751580"/>
              <a:ext cx="144" cy="144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371578" y="4750572"/>
                <a:ext cx="2016" cy="20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2" name="Ink 91"/>
              <p14:cNvContentPartPr/>
              <p14:nvPr/>
            </p14:nvContentPartPr>
            <p14:xfrm>
              <a:off x="5226313" y="5365368"/>
              <a:ext cx="144" cy="144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25305" y="5364360"/>
                <a:ext cx="2016" cy="20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3" name="Ink 92"/>
              <p14:cNvContentPartPr/>
              <p14:nvPr/>
            </p14:nvContentPartPr>
            <p14:xfrm>
              <a:off x="9372586" y="4751580"/>
              <a:ext cx="144" cy="144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371578" y="4750572"/>
                <a:ext cx="2016" cy="2016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TextBox 76">
            <a:extLst>
              <a:ext uri="{FF2B5EF4-FFF2-40B4-BE49-F238E27FC236}">
                <a16:creationId xmlns:a16="http://schemas.microsoft.com/office/drawing/2014/main" id="{B0C1EAC4-8BEB-4F5D-B2BD-D456E412920B}"/>
              </a:ext>
            </a:extLst>
          </p:cNvPr>
          <p:cNvSpPr txBox="1"/>
          <p:nvPr/>
        </p:nvSpPr>
        <p:spPr>
          <a:xfrm>
            <a:off x="1939571" y="53067"/>
            <a:ext cx="5440790" cy="40011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Long Short Term Memory Neural Networks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548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 animBg="1"/>
      <p:bldP spid="11" grpId="0"/>
      <p:bldP spid="14" grpId="0"/>
      <p:bldP spid="17" grpId="0" animBg="1"/>
      <p:bldP spid="19" grpId="0" animBg="1"/>
      <p:bldP spid="20" grpId="0" animBg="1"/>
      <p:bldP spid="21" grpId="0"/>
      <p:bldP spid="22" grpId="0"/>
      <p:bldP spid="25" grpId="0"/>
      <p:bldP spid="26" grpId="0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E18140FA-0B0F-4385-9F3F-072338C8B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1" y="855946"/>
            <a:ext cx="3775760" cy="2517174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2EED726-F933-40F0-A3FE-5BBCC48AA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1" y="3732639"/>
            <a:ext cx="3804122" cy="2536081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671255C-4CE2-4E1C-9570-60C2EE4FE372}"/>
              </a:ext>
            </a:extLst>
          </p:cNvPr>
          <p:cNvSpPr txBox="1"/>
          <p:nvPr/>
        </p:nvSpPr>
        <p:spPr>
          <a:xfrm>
            <a:off x="1939571" y="53067"/>
            <a:ext cx="5440790" cy="40011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Long Short Term Memory Neural Networks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14895D-6474-4FB8-B33B-B9B5B72B648B}"/>
              </a:ext>
            </a:extLst>
          </p:cNvPr>
          <p:cNvSpPr txBox="1"/>
          <p:nvPr/>
        </p:nvSpPr>
        <p:spPr>
          <a:xfrm>
            <a:off x="4075423" y="1401859"/>
            <a:ext cx="49580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Input sequence used for training by hidden cells, to learn weights for a sequential output</a:t>
            </a:r>
          </a:p>
          <a:p>
            <a:r>
              <a:rPr lang="en-US" sz="2000" dirty="0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Training Information travels in direction of sequence (forward).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A23AE7-3BEF-49E5-9950-CE77E8EF8314}"/>
              </a:ext>
            </a:extLst>
          </p:cNvPr>
          <p:cNvSpPr txBox="1"/>
          <p:nvPr/>
        </p:nvSpPr>
        <p:spPr>
          <a:xfrm>
            <a:off x="4075423" y="3981757"/>
            <a:ext cx="47549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Training Information travels in both forward and backward directions </a:t>
            </a:r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sym typeface="Wingdings" panose="05000000000000000000" pitchFamily="2" charset="2"/>
              </a:rPr>
              <a:t> “remembers” complex long term dependencies better.</a:t>
            </a:r>
          </a:p>
          <a:p>
            <a:r>
              <a:rPr lang="en-US" sz="20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Improved accuracy seen in literature, esp. for text modeling.</a:t>
            </a:r>
            <a:endParaRPr lang="en-US" sz="20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DC38B9-7870-4D36-8C8D-21E641089F17}"/>
              </a:ext>
            </a:extLst>
          </p:cNvPr>
          <p:cNvSpPr txBox="1"/>
          <p:nvPr/>
        </p:nvSpPr>
        <p:spPr>
          <a:xfrm>
            <a:off x="4176720" y="811664"/>
            <a:ext cx="4067817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Vanilla (Traditional) LSTM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BFB97C-5785-4910-B93D-5C6A61A9EDDA}"/>
              </a:ext>
            </a:extLst>
          </p:cNvPr>
          <p:cNvSpPr txBox="1"/>
          <p:nvPr/>
        </p:nvSpPr>
        <p:spPr>
          <a:xfrm>
            <a:off x="4562807" y="3314224"/>
            <a:ext cx="3519474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Bidirectional LSTM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557DBF-ACD7-4F9A-BD16-5DE1956E8076}"/>
              </a:ext>
            </a:extLst>
          </p:cNvPr>
          <p:cNvSpPr/>
          <p:nvPr/>
        </p:nvSpPr>
        <p:spPr>
          <a:xfrm>
            <a:off x="371832" y="6443573"/>
            <a:ext cx="7609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b="1" dirty="0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Can </a:t>
            </a:r>
            <a:r>
              <a:rPr lang="en-US" b="1" dirty="0" err="1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BiLSTMs</a:t>
            </a:r>
            <a:r>
              <a:rPr lang="en-US" b="1" dirty="0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increase prediction accuracy for problems like turbulence?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B3B784-50B6-44A2-85F8-0A82C4BF7A11}"/>
              </a:ext>
            </a:extLst>
          </p:cNvPr>
          <p:cNvSpPr/>
          <p:nvPr/>
        </p:nvSpPr>
        <p:spPr>
          <a:xfrm>
            <a:off x="569627" y="3359071"/>
            <a:ext cx="32918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Hochreiter</a:t>
            </a:r>
            <a:r>
              <a:rPr lang="en-US" sz="16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&amp; </a:t>
            </a:r>
            <a:r>
              <a:rPr lang="en-US" sz="1600" b="1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Schmidhuber</a:t>
            </a:r>
            <a:r>
              <a:rPr lang="en-US" sz="16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, 1997</a:t>
            </a:r>
            <a:endParaRPr lang="en-US" sz="16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560CF1-3137-456D-8BC2-90F4690CCE9C}"/>
              </a:ext>
            </a:extLst>
          </p:cNvPr>
          <p:cNvSpPr/>
          <p:nvPr/>
        </p:nvSpPr>
        <p:spPr>
          <a:xfrm>
            <a:off x="569627" y="6200750"/>
            <a:ext cx="285937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Graves &amp; </a:t>
            </a:r>
            <a:r>
              <a:rPr lang="en-US" sz="1600" b="1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Schmidhuber</a:t>
            </a:r>
            <a:r>
              <a:rPr lang="en-US" sz="16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, 2005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508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A254540-077B-4230-B58D-BBAD635919F4}"/>
              </a:ext>
            </a:extLst>
          </p:cNvPr>
          <p:cNvSpPr txBox="1"/>
          <p:nvPr/>
        </p:nvSpPr>
        <p:spPr>
          <a:xfrm>
            <a:off x="2047549" y="0"/>
            <a:ext cx="4987520" cy="52322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Datasets and Problem Setup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4577508F-CF14-4C62-B430-2DC8074567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88751" y="1339159"/>
                <a:ext cx="2236569" cy="1966431"/>
              </a:xfrm>
            </p:spPr>
            <p:txBody>
              <a:bodyPr>
                <a:noAutofit/>
              </a:bodyPr>
              <a:lstStyle/>
              <a:p>
                <a:pPr>
                  <a:buFont typeface="Wingdings" panose="05000000000000000000" pitchFamily="2" charset="2"/>
                  <a:buChar char="Ø"/>
                </a:pPr>
                <a:r>
                  <a:rPr lang="en-US" sz="1800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+mj-lt"/>
                  </a:rPr>
                  <a:t> Forced Isotropic Turbulence </a:t>
                </a:r>
                <a:r>
                  <a:rPr lang="en-US" sz="1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+mj-lt"/>
                  </a:rPr>
                  <a:t>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1024</m:t>
                        </m:r>
                      </m:e>
                      <m:sup>
                        <m:r>
                          <a:rPr lang="en-US" sz="1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1800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+mj-lt"/>
                  </a:rPr>
                  <a:t> </a:t>
                </a:r>
                <a:r>
                  <a:rPr lang="en-US" sz="1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+mj-lt"/>
                  </a:rPr>
                  <a:t>nodes</a:t>
                </a:r>
                <a:r>
                  <a:rPr lang="en-US" sz="1800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+mj-lt"/>
                  </a:rPr>
                  <a:t>.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n-US" sz="1800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5023</m:t>
                        </m:r>
                      </m:e>
                      <m:sup>
                        <m:r>
                          <a:rPr lang="en-US" sz="1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p>
                  </m:oMath>
                </a14:m>
                <a:r>
                  <a:rPr lang="en-US" sz="1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+mj-lt"/>
                  </a:rPr>
                  <a:t> timesteps available, for time up to </a:t>
                </a:r>
                <a14:m>
                  <m:oMath xmlns:m="http://schemas.openxmlformats.org/officeDocument/2006/math">
                    <m:r>
                      <a:rPr lang="en-US" sz="1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10.056</m:t>
                    </m:r>
                  </m:oMath>
                </a14:m>
                <a:r>
                  <a:rPr lang="en-US" sz="1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+mj-lt"/>
                  </a:rPr>
                  <a:t> seconds.</a:t>
                </a: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4577508F-CF14-4C62-B430-2DC8074567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88751" y="1339159"/>
                <a:ext cx="2236569" cy="1966431"/>
              </a:xfrm>
              <a:blipFill>
                <a:blip r:embed="rId6"/>
                <a:stretch>
                  <a:fillRect l="-1635" t="-3106" r="-2452" b="-27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://turbulence.pha.jhu.edu/images/isotropic.jpg">
            <a:extLst>
              <a:ext uri="{FF2B5EF4-FFF2-40B4-BE49-F238E27FC236}">
                <a16:creationId xmlns:a16="http://schemas.microsoft.com/office/drawing/2014/main" id="{314287F2-E6EA-4BF6-BA00-4426231B7C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8" t="2000" r="6398" b="8445"/>
          <a:stretch/>
        </p:blipFill>
        <p:spPr bwMode="auto">
          <a:xfrm>
            <a:off x="328852" y="1339159"/>
            <a:ext cx="1910081" cy="160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91F77D4C-2CEE-407B-96BD-40B7F0F59D17}"/>
              </a:ext>
            </a:extLst>
          </p:cNvPr>
          <p:cNvSpPr/>
          <p:nvPr/>
        </p:nvSpPr>
        <p:spPr>
          <a:xfrm>
            <a:off x="2310851" y="1979962"/>
            <a:ext cx="1005910" cy="3444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277D83-23B8-4A48-847E-9729397ECB62}"/>
              </a:ext>
            </a:extLst>
          </p:cNvPr>
          <p:cNvSpPr txBox="1"/>
          <p:nvPr/>
        </p:nvSpPr>
        <p:spPr>
          <a:xfrm>
            <a:off x="2274892" y="1653361"/>
            <a:ext cx="1005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2D slices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" name="peaks1">
            <a:hlinkClick r:id="" action="ppaction://media"/>
            <a:extLst>
              <a:ext uri="{FF2B5EF4-FFF2-40B4-BE49-F238E27FC236}">
                <a16:creationId xmlns:a16="http://schemas.microsoft.com/office/drawing/2014/main" id="{F06B9576-D83A-49F4-9536-41F808A9C3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424638" y="1177588"/>
            <a:ext cx="2956236" cy="19492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6F318E-97C5-44CE-9602-3850DE019EE6}"/>
              </a:ext>
            </a:extLst>
          </p:cNvPr>
          <p:cNvSpPr/>
          <p:nvPr/>
        </p:nvSpPr>
        <p:spPr>
          <a:xfrm>
            <a:off x="1283893" y="538556"/>
            <a:ext cx="660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High Fidelity Direct Numerical Simulation (DNS) datasets from the Johns Hopkins Turbulence Database 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09BC1A3-D2A9-4B2E-A828-F84F91CB5E5F}"/>
              </a:ext>
            </a:extLst>
          </p:cNvPr>
          <p:cNvSpPr/>
          <p:nvPr/>
        </p:nvSpPr>
        <p:spPr>
          <a:xfrm>
            <a:off x="2376656" y="4367623"/>
            <a:ext cx="1005910" cy="3444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ED5D4D-4714-41BA-9746-588F898168C7}"/>
              </a:ext>
            </a:extLst>
          </p:cNvPr>
          <p:cNvSpPr txBox="1"/>
          <p:nvPr/>
        </p:nvSpPr>
        <p:spPr>
          <a:xfrm>
            <a:off x="2340697" y="4041022"/>
            <a:ext cx="1005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2D slices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2" descr="http://turbulence.pha.jhu.edu/images/mhd-small.jpg">
            <a:extLst>
              <a:ext uri="{FF2B5EF4-FFF2-40B4-BE49-F238E27FC236}">
                <a16:creationId xmlns:a16="http://schemas.microsoft.com/office/drawing/2014/main" id="{60DE06AB-9978-4B72-8EC0-4D33CC18D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52" y="3729460"/>
            <a:ext cx="1910081" cy="160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DDB848F-CD43-4A7D-9CD6-84880C9FC5AB}"/>
                  </a:ext>
                </a:extLst>
              </p:cNvPr>
              <p:cNvSpPr/>
              <p:nvPr/>
            </p:nvSpPr>
            <p:spPr>
              <a:xfrm>
                <a:off x="6380874" y="3592428"/>
                <a:ext cx="2414726" cy="203132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Forced MHD Turbulence </a:t>
                </a:r>
                <a:r>
                  <a:rPr lang="en-US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1024</m:t>
                        </m:r>
                      </m:e>
                      <m:sup>
                        <m:r>
                          <a:rPr lang="en-US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nodes</a:t>
                </a:r>
                <a:r>
                  <a:rPr lang="en-US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.</a:t>
                </a:r>
              </a:p>
              <a:p>
                <a:endParaRPr lang="en-US" b="1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10</m:t>
                    </m:r>
                    <m:r>
                      <a:rPr lang="en-US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24</m:t>
                    </m:r>
                  </m:oMath>
                </a14:m>
                <a:r>
                  <a:rPr lang="en-US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timesteps available, for time up to </a:t>
                </a:r>
                <a14:m>
                  <m:oMath xmlns:m="http://schemas.openxmlformats.org/officeDocument/2006/math">
                    <m:r>
                      <a:rPr lang="en-US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.056</m:t>
                    </m:r>
                  </m:oMath>
                </a14:m>
                <a:r>
                  <a:rPr lang="en-US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seconds.</a:t>
                </a:r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DDB848F-CD43-4A7D-9CD6-84880C9FC5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0874" y="3592428"/>
                <a:ext cx="2414726" cy="2031325"/>
              </a:xfrm>
              <a:prstGeom prst="rect">
                <a:avLst/>
              </a:prstGeom>
              <a:blipFill>
                <a:blip r:embed="rId10"/>
                <a:stretch>
                  <a:fillRect l="-1768" t="-1497" r="-2525" b="-35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2A786811-511C-481E-ADF1-5448BF64AF75}"/>
              </a:ext>
            </a:extLst>
          </p:cNvPr>
          <p:cNvSpPr/>
          <p:nvPr/>
        </p:nvSpPr>
        <p:spPr>
          <a:xfrm>
            <a:off x="508000" y="5796595"/>
            <a:ext cx="77063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Long time history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sym typeface="Wingdings" panose="05000000000000000000" pitchFamily="2" charset="2"/>
              </a:rPr>
              <a:t> Suitable for training LSTM networks.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Utilized to study performance of LSTMs on 3D,  highly turbulent flows – </a:t>
            </a:r>
            <a:r>
              <a:rPr lang="en-US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get</a:t>
            </a:r>
          </a:p>
          <a:p>
            <a:r>
              <a:rPr lang="en-US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    “worst case” baseline</a:t>
            </a:r>
          </a:p>
        </p:txBody>
      </p:sp>
      <p:pic>
        <p:nvPicPr>
          <p:cNvPr id="3" name="REALdataMHD">
            <a:hlinkClick r:id="" action="ppaction://media"/>
            <a:extLst>
              <a:ext uri="{FF2B5EF4-FFF2-40B4-BE49-F238E27FC236}">
                <a16:creationId xmlns:a16="http://schemas.microsoft.com/office/drawing/2014/main" id="{76EF9250-EC20-4151-A4F5-D52A2FCF385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409916" y="3582954"/>
            <a:ext cx="2985680" cy="196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262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00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34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2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 uiExpand="1" build="p"/>
      <p:bldP spid="9" grpId="0" animBg="1"/>
      <p:bldP spid="10" grpId="0"/>
      <p:bldP spid="13" grpId="0" animBg="1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>
            <a:extLst>
              <a:ext uri="{FF2B5EF4-FFF2-40B4-BE49-F238E27FC236}">
                <a16:creationId xmlns:a16="http://schemas.microsoft.com/office/drawing/2014/main" id="{B0C1EAC4-8BEB-4F5D-B2BD-D456E412920B}"/>
              </a:ext>
            </a:extLst>
          </p:cNvPr>
          <p:cNvSpPr txBox="1"/>
          <p:nvPr/>
        </p:nvSpPr>
        <p:spPr>
          <a:xfrm>
            <a:off x="2416848" y="58912"/>
            <a:ext cx="386997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Times New Roman"/>
              </a:rPr>
              <a:t>LSTM-ROM Methodology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10101C90-B92D-416F-B9D4-6F5AAF74B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49" y="972395"/>
            <a:ext cx="1894910" cy="1315680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B38C9615-4BA3-4375-846F-98EE31BF1189}"/>
              </a:ext>
            </a:extLst>
          </p:cNvPr>
          <p:cNvSpPr txBox="1"/>
          <p:nvPr/>
        </p:nvSpPr>
        <p:spPr>
          <a:xfrm>
            <a:off x="316003" y="574289"/>
            <a:ext cx="1715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Transient flow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C72512F-6305-4DB4-942D-15A1CEE749EA}"/>
              </a:ext>
            </a:extLst>
          </p:cNvPr>
          <p:cNvSpPr txBox="1"/>
          <p:nvPr/>
        </p:nvSpPr>
        <p:spPr>
          <a:xfrm>
            <a:off x="373901" y="2344604"/>
            <a:ext cx="1685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Training data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493CD617-A396-41D2-9B0B-7C506D27E3C4}"/>
              </a:ext>
            </a:extLst>
          </p:cNvPr>
          <p:cNvCxnSpPr>
            <a:cxnSpLocks/>
          </p:cNvCxnSpPr>
          <p:nvPr/>
        </p:nvCxnSpPr>
        <p:spPr>
          <a:xfrm>
            <a:off x="2153963" y="1592641"/>
            <a:ext cx="76539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3B889A1A-2E3C-49AD-B1BC-2E044EB9991C}"/>
              </a:ext>
            </a:extLst>
          </p:cNvPr>
          <p:cNvSpPr txBox="1"/>
          <p:nvPr/>
        </p:nvSpPr>
        <p:spPr>
          <a:xfrm>
            <a:off x="2183789" y="1173227"/>
            <a:ext cx="817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POD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C513D4D-D9AE-4FDF-A80E-7F2383004F26}"/>
              </a:ext>
            </a:extLst>
          </p:cNvPr>
          <p:cNvSpPr txBox="1"/>
          <p:nvPr/>
        </p:nvSpPr>
        <p:spPr>
          <a:xfrm>
            <a:off x="7032074" y="1824952"/>
            <a:ext cx="1976120" cy="107721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2. “Learn” </a:t>
            </a:r>
            <a:r>
              <a:rPr lang="en-US" sz="16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temporal dynamics</a:t>
            </a:r>
            <a:r>
              <a:rPr lang="en-US" sz="1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of (dominant) POD modes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5ED4684B-C208-469C-80CD-3A9D2D557E78}"/>
                  </a:ext>
                </a:extLst>
              </p:cNvPr>
              <p:cNvSpPr txBox="1"/>
              <p:nvPr/>
            </p:nvSpPr>
            <p:spPr>
              <a:xfrm>
                <a:off x="4635965" y="512292"/>
                <a:ext cx="1499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5ED4684B-C208-469C-80CD-3A9D2D557E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5965" y="512292"/>
                <a:ext cx="149913" cy="276999"/>
              </a:xfrm>
              <a:prstGeom prst="rect">
                <a:avLst/>
              </a:prstGeom>
              <a:blipFill>
                <a:blip r:embed="rId4"/>
                <a:stretch>
                  <a:fillRect l="-32000" r="-28000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34A2D31-168B-419C-81DF-54608F951286}"/>
                  </a:ext>
                </a:extLst>
              </p:cNvPr>
              <p:cNvSpPr txBox="1"/>
              <p:nvPr/>
            </p:nvSpPr>
            <p:spPr>
              <a:xfrm>
                <a:off x="4790826" y="940906"/>
                <a:ext cx="1499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34A2D31-168B-419C-81DF-54608F9512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0826" y="940906"/>
                <a:ext cx="149913" cy="276999"/>
              </a:xfrm>
              <a:prstGeom prst="rect">
                <a:avLst/>
              </a:prstGeom>
              <a:blipFill>
                <a:blip r:embed="rId5"/>
                <a:stretch>
                  <a:fillRect l="-37500" r="-29167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D7897F31-EA39-4D46-9EA8-100A51D49366}"/>
                  </a:ext>
                </a:extLst>
              </p:cNvPr>
              <p:cNvSpPr txBox="1"/>
              <p:nvPr/>
            </p:nvSpPr>
            <p:spPr>
              <a:xfrm>
                <a:off x="5281562" y="1493637"/>
                <a:ext cx="1499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D7897F31-EA39-4D46-9EA8-100A51D493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1562" y="1493637"/>
                <a:ext cx="149913" cy="276999"/>
              </a:xfrm>
              <a:prstGeom prst="rect">
                <a:avLst/>
              </a:prstGeom>
              <a:blipFill>
                <a:blip r:embed="rId6"/>
                <a:stretch>
                  <a:fillRect l="-32000" r="-28000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7" name="TextBox 66">
            <a:extLst>
              <a:ext uri="{FF2B5EF4-FFF2-40B4-BE49-F238E27FC236}">
                <a16:creationId xmlns:a16="http://schemas.microsoft.com/office/drawing/2014/main" id="{2AE7073C-D910-402E-8D26-6D2CE9460F9A}"/>
              </a:ext>
            </a:extLst>
          </p:cNvPr>
          <p:cNvSpPr txBox="1"/>
          <p:nvPr/>
        </p:nvSpPr>
        <p:spPr>
          <a:xfrm>
            <a:off x="2526196" y="2886501"/>
            <a:ext cx="3775744" cy="400110"/>
          </a:xfrm>
          <a:prstGeom prst="rect">
            <a:avLst/>
          </a:prstGeom>
          <a:solidFill>
            <a:srgbClr val="FFC000"/>
          </a:solidFill>
          <a:ln w="57150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LSTM/</a:t>
            </a:r>
            <a:r>
              <a:rPr lang="en-US" sz="2000" b="1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BiLSTM</a:t>
            </a:r>
            <a:r>
              <a:rPr lang="en-US" sz="20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Neural Network </a:t>
            </a: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55982CA7-98E7-4848-A183-FA05924ACE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81" y="4092168"/>
            <a:ext cx="1848346" cy="1284917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8693D221-C899-4037-958F-A605BC56DDAC}"/>
              </a:ext>
            </a:extLst>
          </p:cNvPr>
          <p:cNvSpPr txBox="1"/>
          <p:nvPr/>
        </p:nvSpPr>
        <p:spPr>
          <a:xfrm>
            <a:off x="7203036" y="3836625"/>
            <a:ext cx="1806643" cy="156966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3. Predict temporal behavior</a:t>
            </a:r>
            <a:r>
              <a:rPr lang="en-US" sz="1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of </a:t>
            </a:r>
            <a:r>
              <a:rPr lang="en-US" sz="1600" u="sng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test data</a:t>
            </a:r>
            <a:r>
              <a:rPr lang="en-US" sz="1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POD modes, given previous time history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5487026-2061-4D9C-9F94-9E91EA3C13DF}"/>
              </a:ext>
            </a:extLst>
          </p:cNvPr>
          <p:cNvSpPr txBox="1"/>
          <p:nvPr/>
        </p:nvSpPr>
        <p:spPr>
          <a:xfrm>
            <a:off x="230581" y="3684098"/>
            <a:ext cx="1685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Test data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D65F4A5-9921-433F-93B5-40D4C83F4324}"/>
              </a:ext>
            </a:extLst>
          </p:cNvPr>
          <p:cNvSpPr txBox="1"/>
          <p:nvPr/>
        </p:nvSpPr>
        <p:spPr>
          <a:xfrm>
            <a:off x="6148015" y="773068"/>
            <a:ext cx="1976120" cy="83099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1. Choose Datasets from closely related regimes</a:t>
            </a:r>
          </a:p>
        </p:txBody>
      </p:sp>
      <p:sp>
        <p:nvSpPr>
          <p:cNvPr id="72" name="Arrow: Left 71">
            <a:extLst>
              <a:ext uri="{FF2B5EF4-FFF2-40B4-BE49-F238E27FC236}">
                <a16:creationId xmlns:a16="http://schemas.microsoft.com/office/drawing/2014/main" id="{3D60FFBC-1146-404D-8DBC-B55D4D308F11}"/>
              </a:ext>
            </a:extLst>
          </p:cNvPr>
          <p:cNvSpPr/>
          <p:nvPr/>
        </p:nvSpPr>
        <p:spPr>
          <a:xfrm rot="16200000">
            <a:off x="5143121" y="2359984"/>
            <a:ext cx="570471" cy="2434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457F0A7-D331-44C8-97CA-48B9F7E88EFB}"/>
              </a:ext>
            </a:extLst>
          </p:cNvPr>
          <p:cNvSpPr txBox="1"/>
          <p:nvPr/>
        </p:nvSpPr>
        <p:spPr>
          <a:xfrm>
            <a:off x="5588395" y="2304730"/>
            <a:ext cx="12464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TRAINING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EE6D110-3CF7-401B-8492-F938BE40C009}"/>
              </a:ext>
            </a:extLst>
          </p:cNvPr>
          <p:cNvSpPr txBox="1"/>
          <p:nvPr/>
        </p:nvSpPr>
        <p:spPr>
          <a:xfrm>
            <a:off x="5630225" y="3348308"/>
            <a:ext cx="1480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PREDICTION</a:t>
            </a:r>
            <a:endParaRPr lang="en-US" sz="1600" b="1" dirty="0">
              <a:solidFill>
                <a:srgbClr val="FF0000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234D140A-2BAA-47E1-BAEF-7D900CAD237C}"/>
              </a:ext>
            </a:extLst>
          </p:cNvPr>
          <p:cNvCxnSpPr>
            <a:cxnSpLocks/>
          </p:cNvCxnSpPr>
          <p:nvPr/>
        </p:nvCxnSpPr>
        <p:spPr>
          <a:xfrm>
            <a:off x="2078927" y="4769773"/>
            <a:ext cx="693713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91AE8353-20EA-456C-A6F5-33A1B7868DB4}"/>
              </a:ext>
            </a:extLst>
          </p:cNvPr>
          <p:cNvSpPr txBox="1"/>
          <p:nvPr/>
        </p:nvSpPr>
        <p:spPr>
          <a:xfrm>
            <a:off x="2049391" y="4334516"/>
            <a:ext cx="728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POD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E241A9F-23A8-4118-9148-061808B05E3C}"/>
              </a:ext>
            </a:extLst>
          </p:cNvPr>
          <p:cNvSpPr/>
          <p:nvPr/>
        </p:nvSpPr>
        <p:spPr>
          <a:xfrm>
            <a:off x="2984322" y="754188"/>
            <a:ext cx="1066800" cy="968047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1295600-5770-4917-A848-D5E51573B93F}"/>
              </a:ext>
            </a:extLst>
          </p:cNvPr>
          <p:cNvSpPr/>
          <p:nvPr/>
        </p:nvSpPr>
        <p:spPr>
          <a:xfrm>
            <a:off x="3270839" y="1067987"/>
            <a:ext cx="1066800" cy="962966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99586EF-1BC4-49AF-AB9D-9A0E0001504D}"/>
              </a:ext>
            </a:extLst>
          </p:cNvPr>
          <p:cNvSpPr/>
          <p:nvPr/>
        </p:nvSpPr>
        <p:spPr>
          <a:xfrm>
            <a:off x="3735294" y="1673875"/>
            <a:ext cx="1066800" cy="966768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03DC6DC-B497-443C-AEEC-709FCBA633FD}"/>
              </a:ext>
            </a:extLst>
          </p:cNvPr>
          <p:cNvCxnSpPr>
            <a:cxnSpLocks/>
          </p:cNvCxnSpPr>
          <p:nvPr/>
        </p:nvCxnSpPr>
        <p:spPr>
          <a:xfrm>
            <a:off x="3362557" y="2158336"/>
            <a:ext cx="294181" cy="396613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 9">
            <a:extLst>
              <a:ext uri="{FF2B5EF4-FFF2-40B4-BE49-F238E27FC236}">
                <a16:creationId xmlns:a16="http://schemas.microsoft.com/office/drawing/2014/main" id="{B8661306-B34E-465A-A87F-CF8B0F88F7E5}"/>
              </a:ext>
            </a:extLst>
          </p:cNvPr>
          <p:cNvSpPr/>
          <p:nvPr/>
        </p:nvSpPr>
        <p:spPr>
          <a:xfrm rot="5400000">
            <a:off x="4672876" y="186132"/>
            <a:ext cx="178890" cy="1422398"/>
          </a:xfrm>
          <a:custGeom>
            <a:avLst/>
            <a:gdLst>
              <a:gd name="connsiteX0" fmla="*/ 136478 w 232277"/>
              <a:gd name="connsiteY0" fmla="*/ 1937982 h 1937982"/>
              <a:gd name="connsiteX1" fmla="*/ 68239 w 232277"/>
              <a:gd name="connsiteY1" fmla="*/ 1910687 h 1937982"/>
              <a:gd name="connsiteX2" fmla="*/ 54591 w 232277"/>
              <a:gd name="connsiteY2" fmla="*/ 1869743 h 1937982"/>
              <a:gd name="connsiteX3" fmla="*/ 27296 w 232277"/>
              <a:gd name="connsiteY3" fmla="*/ 1828800 h 1937982"/>
              <a:gd name="connsiteX4" fmla="*/ 40944 w 232277"/>
              <a:gd name="connsiteY4" fmla="*/ 1733266 h 1937982"/>
              <a:gd name="connsiteX5" fmla="*/ 68239 w 232277"/>
              <a:gd name="connsiteY5" fmla="*/ 1692322 h 1937982"/>
              <a:gd name="connsiteX6" fmla="*/ 109182 w 232277"/>
              <a:gd name="connsiteY6" fmla="*/ 1610436 h 1937982"/>
              <a:gd name="connsiteX7" fmla="*/ 150126 w 232277"/>
              <a:gd name="connsiteY7" fmla="*/ 1583140 h 1937982"/>
              <a:gd name="connsiteX8" fmla="*/ 177421 w 232277"/>
              <a:gd name="connsiteY8" fmla="*/ 1542197 h 1937982"/>
              <a:gd name="connsiteX9" fmla="*/ 204717 w 232277"/>
              <a:gd name="connsiteY9" fmla="*/ 1460311 h 1937982"/>
              <a:gd name="connsiteX10" fmla="*/ 191069 w 232277"/>
              <a:gd name="connsiteY10" fmla="*/ 1310185 h 1937982"/>
              <a:gd name="connsiteX11" fmla="*/ 150126 w 232277"/>
              <a:gd name="connsiteY11" fmla="*/ 1269242 h 1937982"/>
              <a:gd name="connsiteX12" fmla="*/ 136478 w 232277"/>
              <a:gd name="connsiteY12" fmla="*/ 1228299 h 1937982"/>
              <a:gd name="connsiteX13" fmla="*/ 95535 w 232277"/>
              <a:gd name="connsiteY13" fmla="*/ 1187355 h 1937982"/>
              <a:gd name="connsiteX14" fmla="*/ 68239 w 232277"/>
              <a:gd name="connsiteY14" fmla="*/ 1132764 h 1937982"/>
              <a:gd name="connsiteX15" fmla="*/ 13648 w 232277"/>
              <a:gd name="connsiteY15" fmla="*/ 1009934 h 1937982"/>
              <a:gd name="connsiteX16" fmla="*/ 0 w 232277"/>
              <a:gd name="connsiteY16" fmla="*/ 968991 h 1937982"/>
              <a:gd name="connsiteX17" fmla="*/ 13648 w 232277"/>
              <a:gd name="connsiteY17" fmla="*/ 859809 h 1937982"/>
              <a:gd name="connsiteX18" fmla="*/ 27296 w 232277"/>
              <a:gd name="connsiteY18" fmla="*/ 818866 h 1937982"/>
              <a:gd name="connsiteX19" fmla="*/ 109182 w 232277"/>
              <a:gd name="connsiteY19" fmla="*/ 736979 h 1937982"/>
              <a:gd name="connsiteX20" fmla="*/ 150126 w 232277"/>
              <a:gd name="connsiteY20" fmla="*/ 696036 h 1937982"/>
              <a:gd name="connsiteX21" fmla="*/ 204717 w 232277"/>
              <a:gd name="connsiteY21" fmla="*/ 614149 h 1937982"/>
              <a:gd name="connsiteX22" fmla="*/ 232012 w 232277"/>
              <a:gd name="connsiteY22" fmla="*/ 532263 h 1937982"/>
              <a:gd name="connsiteX23" fmla="*/ 191069 w 232277"/>
              <a:gd name="connsiteY23" fmla="*/ 313899 h 1937982"/>
              <a:gd name="connsiteX24" fmla="*/ 163773 w 232277"/>
              <a:gd name="connsiteY24" fmla="*/ 272955 h 1937982"/>
              <a:gd name="connsiteX25" fmla="*/ 150126 w 232277"/>
              <a:gd name="connsiteY25" fmla="*/ 0 h 193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32277" h="1937982">
                <a:moveTo>
                  <a:pt x="136478" y="1937982"/>
                </a:moveTo>
                <a:cubicBezTo>
                  <a:pt x="113732" y="1928884"/>
                  <a:pt x="87059" y="1926371"/>
                  <a:pt x="68239" y="1910687"/>
                </a:cubicBezTo>
                <a:cubicBezTo>
                  <a:pt x="57187" y="1901477"/>
                  <a:pt x="61025" y="1882610"/>
                  <a:pt x="54591" y="1869743"/>
                </a:cubicBezTo>
                <a:cubicBezTo>
                  <a:pt x="47256" y="1855072"/>
                  <a:pt x="36394" y="1842448"/>
                  <a:pt x="27296" y="1828800"/>
                </a:cubicBezTo>
                <a:cubicBezTo>
                  <a:pt x="31845" y="1796955"/>
                  <a:pt x="31701" y="1764077"/>
                  <a:pt x="40944" y="1733266"/>
                </a:cubicBezTo>
                <a:cubicBezTo>
                  <a:pt x="45657" y="1717555"/>
                  <a:pt x="60904" y="1706993"/>
                  <a:pt x="68239" y="1692322"/>
                </a:cubicBezTo>
                <a:cubicBezTo>
                  <a:pt x="90437" y="1647925"/>
                  <a:pt x="70072" y="1649546"/>
                  <a:pt x="109182" y="1610436"/>
                </a:cubicBezTo>
                <a:cubicBezTo>
                  <a:pt x="120781" y="1598837"/>
                  <a:pt x="136478" y="1592239"/>
                  <a:pt x="150126" y="1583140"/>
                </a:cubicBezTo>
                <a:cubicBezTo>
                  <a:pt x="159224" y="1569492"/>
                  <a:pt x="170759" y="1557186"/>
                  <a:pt x="177421" y="1542197"/>
                </a:cubicBezTo>
                <a:cubicBezTo>
                  <a:pt x="189106" y="1515905"/>
                  <a:pt x="204717" y="1460311"/>
                  <a:pt x="204717" y="1460311"/>
                </a:cubicBezTo>
                <a:cubicBezTo>
                  <a:pt x="200168" y="1410269"/>
                  <a:pt x="204873" y="1358500"/>
                  <a:pt x="191069" y="1310185"/>
                </a:cubicBezTo>
                <a:cubicBezTo>
                  <a:pt x="185767" y="1291627"/>
                  <a:pt x="160832" y="1285301"/>
                  <a:pt x="150126" y="1269242"/>
                </a:cubicBezTo>
                <a:cubicBezTo>
                  <a:pt x="142146" y="1257272"/>
                  <a:pt x="144458" y="1240269"/>
                  <a:pt x="136478" y="1228299"/>
                </a:cubicBezTo>
                <a:cubicBezTo>
                  <a:pt x="125772" y="1212240"/>
                  <a:pt x="106753" y="1203061"/>
                  <a:pt x="95535" y="1187355"/>
                </a:cubicBezTo>
                <a:cubicBezTo>
                  <a:pt x="83710" y="1170800"/>
                  <a:pt x="78333" y="1150428"/>
                  <a:pt x="68239" y="1132764"/>
                </a:cubicBezTo>
                <a:cubicBezTo>
                  <a:pt x="16334" y="1041930"/>
                  <a:pt x="61305" y="1152904"/>
                  <a:pt x="13648" y="1009934"/>
                </a:cubicBezTo>
                <a:lnTo>
                  <a:pt x="0" y="968991"/>
                </a:lnTo>
                <a:cubicBezTo>
                  <a:pt x="4549" y="932597"/>
                  <a:pt x="7087" y="895895"/>
                  <a:pt x="13648" y="859809"/>
                </a:cubicBezTo>
                <a:cubicBezTo>
                  <a:pt x="16221" y="845655"/>
                  <a:pt x="18464" y="830222"/>
                  <a:pt x="27296" y="818866"/>
                </a:cubicBezTo>
                <a:cubicBezTo>
                  <a:pt x="50995" y="788396"/>
                  <a:pt x="81886" y="764275"/>
                  <a:pt x="109182" y="736979"/>
                </a:cubicBezTo>
                <a:cubicBezTo>
                  <a:pt x="122830" y="723331"/>
                  <a:pt x="139420" y="712095"/>
                  <a:pt x="150126" y="696036"/>
                </a:cubicBezTo>
                <a:lnTo>
                  <a:pt x="204717" y="614149"/>
                </a:lnTo>
                <a:cubicBezTo>
                  <a:pt x="213815" y="586854"/>
                  <a:pt x="234875" y="560892"/>
                  <a:pt x="232012" y="532263"/>
                </a:cubicBezTo>
                <a:cubicBezTo>
                  <a:pt x="227210" y="484242"/>
                  <a:pt x="225453" y="365475"/>
                  <a:pt x="191069" y="313899"/>
                </a:cubicBezTo>
                <a:lnTo>
                  <a:pt x="163773" y="272955"/>
                </a:lnTo>
                <a:cubicBezTo>
                  <a:pt x="132473" y="147749"/>
                  <a:pt x="150126" y="237121"/>
                  <a:pt x="150126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Freeform 12">
            <a:extLst>
              <a:ext uri="{FF2B5EF4-FFF2-40B4-BE49-F238E27FC236}">
                <a16:creationId xmlns:a16="http://schemas.microsoft.com/office/drawing/2014/main" id="{05B01962-D244-4B08-A079-E512B829455A}"/>
              </a:ext>
            </a:extLst>
          </p:cNvPr>
          <p:cNvSpPr/>
          <p:nvPr/>
        </p:nvSpPr>
        <p:spPr>
          <a:xfrm rot="5400000">
            <a:off x="4893302" y="626354"/>
            <a:ext cx="273272" cy="1384598"/>
          </a:xfrm>
          <a:custGeom>
            <a:avLst/>
            <a:gdLst>
              <a:gd name="connsiteX0" fmla="*/ 163773 w 232012"/>
              <a:gd name="connsiteY0" fmla="*/ 1951629 h 1951629"/>
              <a:gd name="connsiteX1" fmla="*/ 109182 w 232012"/>
              <a:gd name="connsiteY1" fmla="*/ 1883391 h 1951629"/>
              <a:gd name="connsiteX2" fmla="*/ 81887 w 232012"/>
              <a:gd name="connsiteY2" fmla="*/ 1801504 h 1951629"/>
              <a:gd name="connsiteX3" fmla="*/ 95534 w 232012"/>
              <a:gd name="connsiteY3" fmla="*/ 1746913 h 1951629"/>
              <a:gd name="connsiteX4" fmla="*/ 150125 w 232012"/>
              <a:gd name="connsiteY4" fmla="*/ 1665026 h 1951629"/>
              <a:gd name="connsiteX5" fmla="*/ 81887 w 232012"/>
              <a:gd name="connsiteY5" fmla="*/ 1542197 h 1951629"/>
              <a:gd name="connsiteX6" fmla="*/ 95534 w 232012"/>
              <a:gd name="connsiteY6" fmla="*/ 1501253 h 1951629"/>
              <a:gd name="connsiteX7" fmla="*/ 232012 w 232012"/>
              <a:gd name="connsiteY7" fmla="*/ 1419367 h 1951629"/>
              <a:gd name="connsiteX8" fmla="*/ 218364 w 232012"/>
              <a:gd name="connsiteY8" fmla="*/ 1337480 h 1951629"/>
              <a:gd name="connsiteX9" fmla="*/ 136478 w 232012"/>
              <a:gd name="connsiteY9" fmla="*/ 1296537 h 1951629"/>
              <a:gd name="connsiteX10" fmla="*/ 109182 w 232012"/>
              <a:gd name="connsiteY10" fmla="*/ 1255594 h 1951629"/>
              <a:gd name="connsiteX11" fmla="*/ 163773 w 232012"/>
              <a:gd name="connsiteY11" fmla="*/ 1160059 h 1951629"/>
              <a:gd name="connsiteX12" fmla="*/ 150125 w 232012"/>
              <a:gd name="connsiteY12" fmla="*/ 1119116 h 1951629"/>
              <a:gd name="connsiteX13" fmla="*/ 109182 w 232012"/>
              <a:gd name="connsiteY13" fmla="*/ 1091820 h 1951629"/>
              <a:gd name="connsiteX14" fmla="*/ 13648 w 232012"/>
              <a:gd name="connsiteY14" fmla="*/ 1037229 h 1951629"/>
              <a:gd name="connsiteX15" fmla="*/ 40943 w 232012"/>
              <a:gd name="connsiteY15" fmla="*/ 968991 h 1951629"/>
              <a:gd name="connsiteX16" fmla="*/ 40943 w 232012"/>
              <a:gd name="connsiteY16" fmla="*/ 846161 h 1951629"/>
              <a:gd name="connsiteX17" fmla="*/ 0 w 232012"/>
              <a:gd name="connsiteY17" fmla="*/ 832513 h 1951629"/>
              <a:gd name="connsiteX18" fmla="*/ 13648 w 232012"/>
              <a:gd name="connsiteY18" fmla="*/ 777922 h 1951629"/>
              <a:gd name="connsiteX19" fmla="*/ 95534 w 232012"/>
              <a:gd name="connsiteY19" fmla="*/ 723331 h 1951629"/>
              <a:gd name="connsiteX20" fmla="*/ 109182 w 232012"/>
              <a:gd name="connsiteY20" fmla="*/ 655092 h 1951629"/>
              <a:gd name="connsiteX21" fmla="*/ 136478 w 232012"/>
              <a:gd name="connsiteY21" fmla="*/ 600501 h 1951629"/>
              <a:gd name="connsiteX22" fmla="*/ 95534 w 232012"/>
              <a:gd name="connsiteY22" fmla="*/ 491319 h 1951629"/>
              <a:gd name="connsiteX23" fmla="*/ 109182 w 232012"/>
              <a:gd name="connsiteY23" fmla="*/ 436728 h 1951629"/>
              <a:gd name="connsiteX24" fmla="*/ 81887 w 232012"/>
              <a:gd name="connsiteY24" fmla="*/ 327546 h 1951629"/>
              <a:gd name="connsiteX25" fmla="*/ 95534 w 232012"/>
              <a:gd name="connsiteY25" fmla="*/ 0 h 195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32012" h="1951629">
                <a:moveTo>
                  <a:pt x="163773" y="1951629"/>
                </a:moveTo>
                <a:cubicBezTo>
                  <a:pt x="145576" y="1928883"/>
                  <a:pt x="123131" y="1908963"/>
                  <a:pt x="109182" y="1883391"/>
                </a:cubicBezTo>
                <a:cubicBezTo>
                  <a:pt x="95404" y="1858132"/>
                  <a:pt x="81887" y="1801504"/>
                  <a:pt x="81887" y="1801504"/>
                </a:cubicBezTo>
                <a:cubicBezTo>
                  <a:pt x="86436" y="1783307"/>
                  <a:pt x="86228" y="1763199"/>
                  <a:pt x="95534" y="1746913"/>
                </a:cubicBezTo>
                <a:cubicBezTo>
                  <a:pt x="177316" y="1603795"/>
                  <a:pt x="107518" y="1792856"/>
                  <a:pt x="150125" y="1665026"/>
                </a:cubicBezTo>
                <a:cubicBezTo>
                  <a:pt x="87554" y="1571170"/>
                  <a:pt x="105907" y="1614262"/>
                  <a:pt x="81887" y="1542197"/>
                </a:cubicBezTo>
                <a:cubicBezTo>
                  <a:pt x="86436" y="1528549"/>
                  <a:pt x="85362" y="1511426"/>
                  <a:pt x="95534" y="1501253"/>
                </a:cubicBezTo>
                <a:cubicBezTo>
                  <a:pt x="128472" y="1468315"/>
                  <a:pt x="188934" y="1440906"/>
                  <a:pt x="232012" y="1419367"/>
                </a:cubicBezTo>
                <a:cubicBezTo>
                  <a:pt x="227463" y="1392071"/>
                  <a:pt x="230739" y="1362231"/>
                  <a:pt x="218364" y="1337480"/>
                </a:cubicBezTo>
                <a:cubicBezTo>
                  <a:pt x="207782" y="1316316"/>
                  <a:pt x="155855" y="1302996"/>
                  <a:pt x="136478" y="1296537"/>
                </a:cubicBezTo>
                <a:cubicBezTo>
                  <a:pt x="127379" y="1282889"/>
                  <a:pt x="109182" y="1271997"/>
                  <a:pt x="109182" y="1255594"/>
                </a:cubicBezTo>
                <a:cubicBezTo>
                  <a:pt x="109182" y="1238281"/>
                  <a:pt x="153114" y="1176048"/>
                  <a:pt x="163773" y="1160059"/>
                </a:cubicBezTo>
                <a:cubicBezTo>
                  <a:pt x="159224" y="1146411"/>
                  <a:pt x="159112" y="1130350"/>
                  <a:pt x="150125" y="1119116"/>
                </a:cubicBezTo>
                <a:cubicBezTo>
                  <a:pt x="139878" y="1106308"/>
                  <a:pt x="123423" y="1099958"/>
                  <a:pt x="109182" y="1091820"/>
                </a:cubicBezTo>
                <a:cubicBezTo>
                  <a:pt x="-12026" y="1022558"/>
                  <a:pt x="113399" y="1103731"/>
                  <a:pt x="13648" y="1037229"/>
                </a:cubicBezTo>
                <a:cubicBezTo>
                  <a:pt x="22746" y="1014483"/>
                  <a:pt x="29987" y="990903"/>
                  <a:pt x="40943" y="968991"/>
                </a:cubicBezTo>
                <a:cubicBezTo>
                  <a:pt x="69123" y="912630"/>
                  <a:pt x="99870" y="928658"/>
                  <a:pt x="40943" y="846161"/>
                </a:cubicBezTo>
                <a:cubicBezTo>
                  <a:pt x="32581" y="834455"/>
                  <a:pt x="13648" y="837062"/>
                  <a:pt x="0" y="832513"/>
                </a:cubicBezTo>
                <a:cubicBezTo>
                  <a:pt x="4549" y="814316"/>
                  <a:pt x="1296" y="792038"/>
                  <a:pt x="13648" y="777922"/>
                </a:cubicBezTo>
                <a:cubicBezTo>
                  <a:pt x="35250" y="753234"/>
                  <a:pt x="95534" y="723331"/>
                  <a:pt x="95534" y="723331"/>
                </a:cubicBezTo>
                <a:cubicBezTo>
                  <a:pt x="100083" y="700585"/>
                  <a:pt x="101846" y="677098"/>
                  <a:pt x="109182" y="655092"/>
                </a:cubicBezTo>
                <a:cubicBezTo>
                  <a:pt x="115616" y="635791"/>
                  <a:pt x="134231" y="620721"/>
                  <a:pt x="136478" y="600501"/>
                </a:cubicBezTo>
                <a:cubicBezTo>
                  <a:pt x="142100" y="549907"/>
                  <a:pt x="119797" y="527713"/>
                  <a:pt x="95534" y="491319"/>
                </a:cubicBezTo>
                <a:cubicBezTo>
                  <a:pt x="100083" y="473122"/>
                  <a:pt x="109182" y="455485"/>
                  <a:pt x="109182" y="436728"/>
                </a:cubicBezTo>
                <a:cubicBezTo>
                  <a:pt x="109182" y="403793"/>
                  <a:pt x="92655" y="359853"/>
                  <a:pt x="81887" y="327546"/>
                </a:cubicBezTo>
                <a:cubicBezTo>
                  <a:pt x="125743" y="195971"/>
                  <a:pt x="95534" y="300989"/>
                  <a:pt x="95534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Freeform 15">
            <a:extLst>
              <a:ext uri="{FF2B5EF4-FFF2-40B4-BE49-F238E27FC236}">
                <a16:creationId xmlns:a16="http://schemas.microsoft.com/office/drawing/2014/main" id="{1CFF0EC9-F329-49D1-9302-EDC826144973}"/>
              </a:ext>
            </a:extLst>
          </p:cNvPr>
          <p:cNvSpPr/>
          <p:nvPr/>
        </p:nvSpPr>
        <p:spPr>
          <a:xfrm rot="5400000">
            <a:off x="5211798" y="1346843"/>
            <a:ext cx="266488" cy="1095564"/>
          </a:xfrm>
          <a:custGeom>
            <a:avLst/>
            <a:gdLst>
              <a:gd name="connsiteX0" fmla="*/ 122830 w 259307"/>
              <a:gd name="connsiteY0" fmla="*/ 2047164 h 2047164"/>
              <a:gd name="connsiteX1" fmla="*/ 163773 w 259307"/>
              <a:gd name="connsiteY1" fmla="*/ 1978925 h 2047164"/>
              <a:gd name="connsiteX2" fmla="*/ 163773 w 259307"/>
              <a:gd name="connsiteY2" fmla="*/ 1924334 h 2047164"/>
              <a:gd name="connsiteX3" fmla="*/ 150125 w 259307"/>
              <a:gd name="connsiteY3" fmla="*/ 1883391 h 2047164"/>
              <a:gd name="connsiteX4" fmla="*/ 150125 w 259307"/>
              <a:gd name="connsiteY4" fmla="*/ 1856096 h 2047164"/>
              <a:gd name="connsiteX5" fmla="*/ 163773 w 259307"/>
              <a:gd name="connsiteY5" fmla="*/ 1801505 h 2047164"/>
              <a:gd name="connsiteX6" fmla="*/ 109182 w 259307"/>
              <a:gd name="connsiteY6" fmla="*/ 1733266 h 2047164"/>
              <a:gd name="connsiteX7" fmla="*/ 122830 w 259307"/>
              <a:gd name="connsiteY7" fmla="*/ 1692322 h 2047164"/>
              <a:gd name="connsiteX8" fmla="*/ 191068 w 259307"/>
              <a:gd name="connsiteY8" fmla="*/ 1610436 h 2047164"/>
              <a:gd name="connsiteX9" fmla="*/ 177421 w 259307"/>
              <a:gd name="connsiteY9" fmla="*/ 1569493 h 2047164"/>
              <a:gd name="connsiteX10" fmla="*/ 204716 w 259307"/>
              <a:gd name="connsiteY10" fmla="*/ 1487606 h 2047164"/>
              <a:gd name="connsiteX11" fmla="*/ 136477 w 259307"/>
              <a:gd name="connsiteY11" fmla="*/ 1378424 h 2047164"/>
              <a:gd name="connsiteX12" fmla="*/ 54591 w 259307"/>
              <a:gd name="connsiteY12" fmla="*/ 1282890 h 2047164"/>
              <a:gd name="connsiteX13" fmla="*/ 68239 w 259307"/>
              <a:gd name="connsiteY13" fmla="*/ 1201003 h 2047164"/>
              <a:gd name="connsiteX14" fmla="*/ 81886 w 259307"/>
              <a:gd name="connsiteY14" fmla="*/ 1160060 h 2047164"/>
              <a:gd name="connsiteX15" fmla="*/ 54591 w 259307"/>
              <a:gd name="connsiteY15" fmla="*/ 1119117 h 2047164"/>
              <a:gd name="connsiteX16" fmla="*/ 68239 w 259307"/>
              <a:gd name="connsiteY16" fmla="*/ 1078173 h 2047164"/>
              <a:gd name="connsiteX17" fmla="*/ 54591 w 259307"/>
              <a:gd name="connsiteY17" fmla="*/ 1037230 h 2047164"/>
              <a:gd name="connsiteX18" fmla="*/ 163773 w 259307"/>
              <a:gd name="connsiteY18" fmla="*/ 982639 h 2047164"/>
              <a:gd name="connsiteX19" fmla="*/ 259307 w 259307"/>
              <a:gd name="connsiteY19" fmla="*/ 900752 h 2047164"/>
              <a:gd name="connsiteX20" fmla="*/ 232012 w 259307"/>
              <a:gd name="connsiteY20" fmla="*/ 859809 h 2047164"/>
              <a:gd name="connsiteX21" fmla="*/ 191068 w 259307"/>
              <a:gd name="connsiteY21" fmla="*/ 832514 h 2047164"/>
              <a:gd name="connsiteX22" fmla="*/ 95534 w 259307"/>
              <a:gd name="connsiteY22" fmla="*/ 791570 h 2047164"/>
              <a:gd name="connsiteX23" fmla="*/ 136477 w 259307"/>
              <a:gd name="connsiteY23" fmla="*/ 709684 h 2047164"/>
              <a:gd name="connsiteX24" fmla="*/ 150125 w 259307"/>
              <a:gd name="connsiteY24" fmla="*/ 668740 h 2047164"/>
              <a:gd name="connsiteX25" fmla="*/ 81886 w 259307"/>
              <a:gd name="connsiteY25" fmla="*/ 436728 h 2047164"/>
              <a:gd name="connsiteX26" fmla="*/ 40943 w 259307"/>
              <a:gd name="connsiteY26" fmla="*/ 354842 h 2047164"/>
              <a:gd name="connsiteX27" fmla="*/ 0 w 259307"/>
              <a:gd name="connsiteY27" fmla="*/ 341194 h 2047164"/>
              <a:gd name="connsiteX28" fmla="*/ 27295 w 259307"/>
              <a:gd name="connsiteY28" fmla="*/ 259308 h 2047164"/>
              <a:gd name="connsiteX29" fmla="*/ 81886 w 259307"/>
              <a:gd name="connsiteY29" fmla="*/ 177421 h 2047164"/>
              <a:gd name="connsiteX30" fmla="*/ 95534 w 259307"/>
              <a:gd name="connsiteY30" fmla="*/ 109182 h 2047164"/>
              <a:gd name="connsiteX31" fmla="*/ 163773 w 259307"/>
              <a:gd name="connsiteY31" fmla="*/ 27296 h 2047164"/>
              <a:gd name="connsiteX32" fmla="*/ 150125 w 259307"/>
              <a:gd name="connsiteY32" fmla="*/ 0 h 204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59307" h="2047164">
                <a:moveTo>
                  <a:pt x="122830" y="2047164"/>
                </a:moveTo>
                <a:cubicBezTo>
                  <a:pt x="136478" y="2024418"/>
                  <a:pt x="163773" y="2005451"/>
                  <a:pt x="163773" y="1978925"/>
                </a:cubicBezTo>
                <a:cubicBezTo>
                  <a:pt x="163773" y="1906137"/>
                  <a:pt x="54591" y="1997124"/>
                  <a:pt x="163773" y="1924334"/>
                </a:cubicBezTo>
                <a:cubicBezTo>
                  <a:pt x="159224" y="1910686"/>
                  <a:pt x="160297" y="1893563"/>
                  <a:pt x="150125" y="1883391"/>
                </a:cubicBezTo>
                <a:cubicBezTo>
                  <a:pt x="122830" y="1856096"/>
                  <a:pt x="68239" y="1883390"/>
                  <a:pt x="150125" y="1856096"/>
                </a:cubicBezTo>
                <a:cubicBezTo>
                  <a:pt x="84171" y="1757162"/>
                  <a:pt x="134176" y="1860700"/>
                  <a:pt x="163773" y="1801505"/>
                </a:cubicBezTo>
                <a:cubicBezTo>
                  <a:pt x="180253" y="1768544"/>
                  <a:pt x="121831" y="1741698"/>
                  <a:pt x="109182" y="1733266"/>
                </a:cubicBezTo>
                <a:cubicBezTo>
                  <a:pt x="113731" y="1719618"/>
                  <a:pt x="116396" y="1705189"/>
                  <a:pt x="122830" y="1692322"/>
                </a:cubicBezTo>
                <a:cubicBezTo>
                  <a:pt x="141831" y="1654320"/>
                  <a:pt x="160884" y="1640620"/>
                  <a:pt x="191068" y="1610436"/>
                </a:cubicBezTo>
                <a:cubicBezTo>
                  <a:pt x="186519" y="1596788"/>
                  <a:pt x="175832" y="1583791"/>
                  <a:pt x="177421" y="1569493"/>
                </a:cubicBezTo>
                <a:cubicBezTo>
                  <a:pt x="180598" y="1540897"/>
                  <a:pt x="204716" y="1487606"/>
                  <a:pt x="204716" y="1487606"/>
                </a:cubicBezTo>
                <a:cubicBezTo>
                  <a:pt x="172234" y="1390159"/>
                  <a:pt x="201361" y="1421680"/>
                  <a:pt x="136477" y="1378424"/>
                </a:cubicBezTo>
                <a:cubicBezTo>
                  <a:pt x="103251" y="1278743"/>
                  <a:pt x="137095" y="1303515"/>
                  <a:pt x="54591" y="1282890"/>
                </a:cubicBezTo>
                <a:cubicBezTo>
                  <a:pt x="59140" y="1255594"/>
                  <a:pt x="62236" y="1228016"/>
                  <a:pt x="68239" y="1201003"/>
                </a:cubicBezTo>
                <a:cubicBezTo>
                  <a:pt x="71360" y="1186960"/>
                  <a:pt x="84251" y="1174250"/>
                  <a:pt x="81886" y="1160060"/>
                </a:cubicBezTo>
                <a:cubicBezTo>
                  <a:pt x="79189" y="1143881"/>
                  <a:pt x="63689" y="1132765"/>
                  <a:pt x="54591" y="1119117"/>
                </a:cubicBezTo>
                <a:cubicBezTo>
                  <a:pt x="59140" y="1105469"/>
                  <a:pt x="68239" y="1092559"/>
                  <a:pt x="68239" y="1078173"/>
                </a:cubicBezTo>
                <a:cubicBezTo>
                  <a:pt x="68239" y="1063787"/>
                  <a:pt x="44419" y="1047402"/>
                  <a:pt x="54591" y="1037230"/>
                </a:cubicBezTo>
                <a:cubicBezTo>
                  <a:pt x="83363" y="1008458"/>
                  <a:pt x="131221" y="1007053"/>
                  <a:pt x="163773" y="982639"/>
                </a:cubicBezTo>
                <a:cubicBezTo>
                  <a:pt x="233805" y="930115"/>
                  <a:pt x="202280" y="957780"/>
                  <a:pt x="259307" y="900752"/>
                </a:cubicBezTo>
                <a:cubicBezTo>
                  <a:pt x="250209" y="887104"/>
                  <a:pt x="243610" y="871407"/>
                  <a:pt x="232012" y="859809"/>
                </a:cubicBezTo>
                <a:cubicBezTo>
                  <a:pt x="220413" y="848211"/>
                  <a:pt x="205310" y="840652"/>
                  <a:pt x="191068" y="832514"/>
                </a:cubicBezTo>
                <a:cubicBezTo>
                  <a:pt x="143845" y="805529"/>
                  <a:pt x="141470" y="806882"/>
                  <a:pt x="95534" y="791570"/>
                </a:cubicBezTo>
                <a:cubicBezTo>
                  <a:pt x="129840" y="688655"/>
                  <a:pt x="83563" y="815514"/>
                  <a:pt x="136477" y="709684"/>
                </a:cubicBezTo>
                <a:cubicBezTo>
                  <a:pt x="142911" y="696817"/>
                  <a:pt x="145576" y="682388"/>
                  <a:pt x="150125" y="668740"/>
                </a:cubicBezTo>
                <a:cubicBezTo>
                  <a:pt x="124427" y="308982"/>
                  <a:pt x="191273" y="567995"/>
                  <a:pt x="81886" y="436728"/>
                </a:cubicBezTo>
                <a:cubicBezTo>
                  <a:pt x="32436" y="377388"/>
                  <a:pt x="111127" y="410989"/>
                  <a:pt x="40943" y="354842"/>
                </a:cubicBezTo>
                <a:cubicBezTo>
                  <a:pt x="29709" y="345855"/>
                  <a:pt x="13648" y="345743"/>
                  <a:pt x="0" y="341194"/>
                </a:cubicBezTo>
                <a:cubicBezTo>
                  <a:pt x="9098" y="313899"/>
                  <a:pt x="11335" y="283248"/>
                  <a:pt x="27295" y="259308"/>
                </a:cubicBezTo>
                <a:lnTo>
                  <a:pt x="81886" y="177421"/>
                </a:lnTo>
                <a:cubicBezTo>
                  <a:pt x="86435" y="154675"/>
                  <a:pt x="85160" y="129930"/>
                  <a:pt x="95534" y="109182"/>
                </a:cubicBezTo>
                <a:cubicBezTo>
                  <a:pt x="113419" y="73412"/>
                  <a:pt x="155223" y="70045"/>
                  <a:pt x="163773" y="27296"/>
                </a:cubicBezTo>
                <a:cubicBezTo>
                  <a:pt x="165768" y="17321"/>
                  <a:pt x="154674" y="9099"/>
                  <a:pt x="150125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CC4D6BB-B373-4A66-AFEC-4417360035EA}"/>
              </a:ext>
            </a:extLst>
          </p:cNvPr>
          <p:cNvSpPr txBox="1"/>
          <p:nvPr/>
        </p:nvSpPr>
        <p:spPr>
          <a:xfrm>
            <a:off x="5452360" y="693472"/>
            <a:ext cx="44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b="1" dirty="0">
                <a:sym typeface="Wingdings" panose="05000000000000000000" pitchFamily="2" charset="2"/>
              </a:rPr>
              <a:t> </a:t>
            </a:r>
            <a:endParaRPr lang="en-US" b="1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64A9A59-1D28-4747-9E62-320255ECD1FA}"/>
              </a:ext>
            </a:extLst>
          </p:cNvPr>
          <p:cNvSpPr txBox="1"/>
          <p:nvPr/>
        </p:nvSpPr>
        <p:spPr>
          <a:xfrm>
            <a:off x="5700469" y="1053858"/>
            <a:ext cx="44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b="1" dirty="0">
                <a:sym typeface="Wingdings" panose="05000000000000000000" pitchFamily="2" charset="2"/>
              </a:rPr>
              <a:t> </a:t>
            </a:r>
            <a:endParaRPr lang="en-US" b="1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366101E-D787-4AFB-9897-CE2553EC16D9}"/>
              </a:ext>
            </a:extLst>
          </p:cNvPr>
          <p:cNvSpPr txBox="1"/>
          <p:nvPr/>
        </p:nvSpPr>
        <p:spPr>
          <a:xfrm>
            <a:off x="5828250" y="1690782"/>
            <a:ext cx="44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b="1" dirty="0">
                <a:sym typeface="Wingdings" panose="05000000000000000000" pitchFamily="2" charset="2"/>
              </a:rPr>
              <a:t> </a:t>
            </a:r>
            <a:endParaRPr lang="en-US" b="1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A3424C36-FFA4-42AB-8799-FF5EB060CD23}"/>
              </a:ext>
            </a:extLst>
          </p:cNvPr>
          <p:cNvSpPr txBox="1"/>
          <p:nvPr/>
        </p:nvSpPr>
        <p:spPr>
          <a:xfrm>
            <a:off x="3205343" y="1036007"/>
            <a:ext cx="94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 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DB405FA-5153-4BF6-B62F-AA282C4125A7}"/>
              </a:ext>
            </a:extLst>
          </p:cNvPr>
          <p:cNvSpPr txBox="1"/>
          <p:nvPr/>
        </p:nvSpPr>
        <p:spPr>
          <a:xfrm>
            <a:off x="2949698" y="736553"/>
            <a:ext cx="94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 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F707442A-5D72-46FB-A5B5-62F0D1281B15}"/>
              </a:ext>
            </a:extLst>
          </p:cNvPr>
          <p:cNvSpPr txBox="1"/>
          <p:nvPr/>
        </p:nvSpPr>
        <p:spPr>
          <a:xfrm>
            <a:off x="3663144" y="1640615"/>
            <a:ext cx="94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 5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868B677-D44E-462E-BE68-AC8B9CAAD2C1}"/>
              </a:ext>
            </a:extLst>
          </p:cNvPr>
          <p:cNvSpPr/>
          <p:nvPr/>
        </p:nvSpPr>
        <p:spPr>
          <a:xfrm>
            <a:off x="3071078" y="4237396"/>
            <a:ext cx="1534810" cy="1306532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05FD815-11D5-49FB-99BC-E8BE46581BFD}"/>
              </a:ext>
            </a:extLst>
          </p:cNvPr>
          <p:cNvSpPr/>
          <p:nvPr/>
        </p:nvSpPr>
        <p:spPr>
          <a:xfrm>
            <a:off x="2800563" y="3834476"/>
            <a:ext cx="1520897" cy="1269423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043D844-A35D-4217-94A2-BF7B2063EC27}"/>
              </a:ext>
            </a:extLst>
          </p:cNvPr>
          <p:cNvSpPr/>
          <p:nvPr/>
        </p:nvSpPr>
        <p:spPr>
          <a:xfrm>
            <a:off x="3602910" y="5258932"/>
            <a:ext cx="1518719" cy="1289372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F030AF23-70E9-4923-8DFB-2BBDCAF9872D}"/>
              </a:ext>
            </a:extLst>
          </p:cNvPr>
          <p:cNvSpPr txBox="1"/>
          <p:nvPr/>
        </p:nvSpPr>
        <p:spPr>
          <a:xfrm>
            <a:off x="3116646" y="4284402"/>
            <a:ext cx="94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 2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E7EBF10-9B41-4B34-8A44-CE1951034699}"/>
              </a:ext>
            </a:extLst>
          </p:cNvPr>
          <p:cNvSpPr txBox="1"/>
          <p:nvPr/>
        </p:nvSpPr>
        <p:spPr>
          <a:xfrm>
            <a:off x="2791371" y="3834476"/>
            <a:ext cx="94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 1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61C82699-B55C-4EB2-9598-1BB89854B582}"/>
              </a:ext>
            </a:extLst>
          </p:cNvPr>
          <p:cNvSpPr txBox="1"/>
          <p:nvPr/>
        </p:nvSpPr>
        <p:spPr>
          <a:xfrm>
            <a:off x="3602910" y="5221602"/>
            <a:ext cx="94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 5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20F1082B-2047-43E4-A01A-06C6E15EBFBC}"/>
                  </a:ext>
                </a:extLst>
              </p14:cNvPr>
              <p14:cNvContentPartPr/>
              <p14:nvPr/>
            </p14:nvContentPartPr>
            <p14:xfrm>
              <a:off x="4604279" y="4544186"/>
              <a:ext cx="810696" cy="142168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20F1082B-2047-43E4-A01A-06C6E15EBFB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89886" y="4529789"/>
                <a:ext cx="838763" cy="1702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B0B5E731-80FA-42D3-80E5-8EC3163B6321}"/>
                  </a:ext>
                </a:extLst>
              </p14:cNvPr>
              <p14:cNvContentPartPr/>
              <p14:nvPr/>
            </p14:nvContentPartPr>
            <p14:xfrm>
              <a:off x="5124753" y="5524266"/>
              <a:ext cx="712533" cy="256483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B0B5E731-80FA-42D3-80E5-8EC3163B632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110358" y="5509877"/>
                <a:ext cx="740602" cy="2845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E226986E-66AD-43A7-A0BF-3210BB4CC8E6}"/>
                  </a:ext>
                </a:extLst>
              </p14:cNvPr>
              <p14:cNvContentPartPr/>
              <p14:nvPr/>
            </p14:nvContentPartPr>
            <p14:xfrm>
              <a:off x="4363774" y="4047126"/>
              <a:ext cx="917788" cy="156681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E226986E-66AD-43A7-A0BF-3210BB4CC8E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349372" y="4032719"/>
                <a:ext cx="945873" cy="184776"/>
              </a:xfrm>
              <a:prstGeom prst="rect">
                <a:avLst/>
              </a:prstGeom>
            </p:spPr>
          </p:pic>
        </mc:Fallback>
      </mc:AlternateContent>
      <p:sp>
        <p:nvSpPr>
          <p:cNvPr id="99" name="TextBox 98">
            <a:extLst>
              <a:ext uri="{FF2B5EF4-FFF2-40B4-BE49-F238E27FC236}">
                <a16:creationId xmlns:a16="http://schemas.microsoft.com/office/drawing/2014/main" id="{6BB03B58-257D-4F72-9BF5-BAFF8D45F055}"/>
              </a:ext>
            </a:extLst>
          </p:cNvPr>
          <p:cNvSpPr txBox="1"/>
          <p:nvPr/>
        </p:nvSpPr>
        <p:spPr>
          <a:xfrm>
            <a:off x="5413366" y="3854672"/>
            <a:ext cx="1731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-------</a:t>
            </a:r>
            <a:endParaRPr lang="en-US" b="1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3B3DC6A-CA43-4410-8BBB-BCC4850EBD4C}"/>
              </a:ext>
            </a:extLst>
          </p:cNvPr>
          <p:cNvSpPr txBox="1"/>
          <p:nvPr/>
        </p:nvSpPr>
        <p:spPr>
          <a:xfrm>
            <a:off x="5661397" y="3606208"/>
            <a:ext cx="364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?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9941EEB-6045-40F3-9541-6A594399DF12}"/>
              </a:ext>
            </a:extLst>
          </p:cNvPr>
          <p:cNvSpPr txBox="1"/>
          <p:nvPr/>
        </p:nvSpPr>
        <p:spPr>
          <a:xfrm>
            <a:off x="5518791" y="4362530"/>
            <a:ext cx="959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-------</a:t>
            </a:r>
            <a:endParaRPr lang="en-US" b="1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3C6D12CA-15A3-4C44-8247-10A0B34194F1}"/>
              </a:ext>
            </a:extLst>
          </p:cNvPr>
          <p:cNvSpPr txBox="1"/>
          <p:nvPr/>
        </p:nvSpPr>
        <p:spPr>
          <a:xfrm>
            <a:off x="5709283" y="4093703"/>
            <a:ext cx="364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?</a:t>
            </a:r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EAAAD453-59C1-4D59-8CA3-03EC69081174}"/>
              </a:ext>
            </a:extLst>
          </p:cNvPr>
          <p:cNvCxnSpPr>
            <a:cxnSpLocks/>
          </p:cNvCxnSpPr>
          <p:nvPr/>
        </p:nvCxnSpPr>
        <p:spPr>
          <a:xfrm>
            <a:off x="3233843" y="5748541"/>
            <a:ext cx="294181" cy="396613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5DD6D659-71E4-4F56-9EE3-414DAE752724}"/>
                  </a:ext>
                </a:extLst>
              </p:cNvPr>
              <p:cNvSpPr txBox="1"/>
              <p:nvPr/>
            </p:nvSpPr>
            <p:spPr>
              <a:xfrm>
                <a:off x="5308008" y="3953668"/>
                <a:ext cx="1499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5DD6D659-71E4-4F56-9EE3-414DAE7527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8008" y="3953668"/>
                <a:ext cx="149913" cy="276999"/>
              </a:xfrm>
              <a:prstGeom prst="rect">
                <a:avLst/>
              </a:prstGeom>
              <a:blipFill>
                <a:blip r:embed="rId14"/>
                <a:stretch>
                  <a:fillRect l="-37500" r="-29167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113AA810-6EE2-4329-9EA7-22E8E95DB740}"/>
                  </a:ext>
                </a:extLst>
              </p:cNvPr>
              <p:cNvSpPr txBox="1"/>
              <p:nvPr/>
            </p:nvSpPr>
            <p:spPr>
              <a:xfrm>
                <a:off x="5438482" y="4437267"/>
                <a:ext cx="1499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113AA810-6EE2-4329-9EA7-22E8E95DB7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8482" y="4437267"/>
                <a:ext cx="149913" cy="276999"/>
              </a:xfrm>
              <a:prstGeom prst="rect">
                <a:avLst/>
              </a:prstGeom>
              <a:blipFill>
                <a:blip r:embed="rId15"/>
                <a:stretch>
                  <a:fillRect l="-32000" r="-28000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4E5399A1-CB99-4513-B41E-D41A48ED71A4}"/>
                  </a:ext>
                </a:extLst>
              </p:cNvPr>
              <p:cNvSpPr txBox="1"/>
              <p:nvPr/>
            </p:nvSpPr>
            <p:spPr>
              <a:xfrm>
                <a:off x="5839028" y="5524266"/>
                <a:ext cx="1499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4E5399A1-CB99-4513-B41E-D41A48ED71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9028" y="5524266"/>
                <a:ext cx="149913" cy="276999"/>
              </a:xfrm>
              <a:prstGeom prst="rect">
                <a:avLst/>
              </a:prstGeom>
              <a:blipFill>
                <a:blip r:embed="rId16"/>
                <a:stretch>
                  <a:fillRect l="-37500" r="-29167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7" name="Rectangle 106">
            <a:extLst>
              <a:ext uri="{FF2B5EF4-FFF2-40B4-BE49-F238E27FC236}">
                <a16:creationId xmlns:a16="http://schemas.microsoft.com/office/drawing/2014/main" id="{DAD3D7A6-768E-4E50-B1A4-27540FD847C9}"/>
              </a:ext>
            </a:extLst>
          </p:cNvPr>
          <p:cNvSpPr/>
          <p:nvPr/>
        </p:nvSpPr>
        <p:spPr>
          <a:xfrm>
            <a:off x="5897476" y="5478099"/>
            <a:ext cx="6783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ym typeface="Wingdings" panose="05000000000000000000" pitchFamily="2" charset="2"/>
              </a:rPr>
              <a:t>-------</a:t>
            </a:r>
            <a:endParaRPr lang="en-US" b="1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19165439-7D08-4087-99F3-F2EB28EEA018}"/>
              </a:ext>
            </a:extLst>
          </p:cNvPr>
          <p:cNvSpPr txBox="1"/>
          <p:nvPr/>
        </p:nvSpPr>
        <p:spPr>
          <a:xfrm>
            <a:off x="6022769" y="5171659"/>
            <a:ext cx="364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2198C428-AFC0-4F5C-8AD4-6B0EC671A6DB}"/>
                  </a:ext>
                </a:extLst>
              </p:cNvPr>
              <p:cNvSpPr txBox="1"/>
              <p:nvPr/>
            </p:nvSpPr>
            <p:spPr>
              <a:xfrm>
                <a:off x="6304659" y="4463773"/>
                <a:ext cx="56265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2198C428-AFC0-4F5C-8AD4-6B0EC671A6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4659" y="4463773"/>
                <a:ext cx="562655" cy="276999"/>
              </a:xfrm>
              <a:prstGeom prst="rect">
                <a:avLst/>
              </a:prstGeom>
              <a:blipFill>
                <a:blip r:embed="rId17"/>
                <a:stretch>
                  <a:fillRect l="-7527" r="-4301"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0617CD90-129B-4679-9971-9E6329639BD4}"/>
                  </a:ext>
                </a:extLst>
              </p:cNvPr>
              <p:cNvSpPr txBox="1"/>
              <p:nvPr/>
            </p:nvSpPr>
            <p:spPr>
              <a:xfrm>
                <a:off x="6508027" y="5532264"/>
                <a:ext cx="56265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0617CD90-129B-4679-9971-9E6329639B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08027" y="5532264"/>
                <a:ext cx="562655" cy="276999"/>
              </a:xfrm>
              <a:prstGeom prst="rect">
                <a:avLst/>
              </a:prstGeom>
              <a:blipFill>
                <a:blip r:embed="rId18"/>
                <a:stretch>
                  <a:fillRect l="-8696" r="-5435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585D6E6D-D885-43D2-A144-3920476F4E50}"/>
                  </a:ext>
                </a:extLst>
              </p:cNvPr>
              <p:cNvSpPr txBox="1"/>
              <p:nvPr/>
            </p:nvSpPr>
            <p:spPr>
              <a:xfrm>
                <a:off x="6224887" y="3919923"/>
                <a:ext cx="56265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585D6E6D-D885-43D2-A144-3920476F4E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4887" y="3919923"/>
                <a:ext cx="562655" cy="276999"/>
              </a:xfrm>
              <a:prstGeom prst="rect">
                <a:avLst/>
              </a:prstGeom>
              <a:blipFill>
                <a:blip r:embed="rId19"/>
                <a:stretch>
                  <a:fillRect l="-7609" r="-5435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2" name="Arrow: Left 111">
            <a:extLst>
              <a:ext uri="{FF2B5EF4-FFF2-40B4-BE49-F238E27FC236}">
                <a16:creationId xmlns:a16="http://schemas.microsoft.com/office/drawing/2014/main" id="{3FF3F07E-CB52-49BF-9EDE-4D7784305F1C}"/>
              </a:ext>
            </a:extLst>
          </p:cNvPr>
          <p:cNvSpPr/>
          <p:nvPr/>
        </p:nvSpPr>
        <p:spPr>
          <a:xfrm rot="16200000">
            <a:off x="5317047" y="3615385"/>
            <a:ext cx="570471" cy="18370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D75DBCC-3C50-4986-9D1F-3ED5A42BCDF7}"/>
              </a:ext>
            </a:extLst>
          </p:cNvPr>
          <p:cNvSpPr txBox="1"/>
          <p:nvPr/>
        </p:nvSpPr>
        <p:spPr>
          <a:xfrm>
            <a:off x="7032075" y="1824952"/>
            <a:ext cx="1976120" cy="107721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2. “Learn” </a:t>
            </a:r>
            <a:r>
              <a:rPr lang="en-US" sz="16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temporal dynamics</a:t>
            </a:r>
            <a:r>
              <a:rPr lang="en-US" sz="1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of (dominant) POD modes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9A1E92F-2FF4-4343-B8DC-3D155E27ED6F}"/>
              </a:ext>
            </a:extLst>
          </p:cNvPr>
          <p:cNvSpPr txBox="1"/>
          <p:nvPr/>
        </p:nvSpPr>
        <p:spPr>
          <a:xfrm>
            <a:off x="6148016" y="773068"/>
            <a:ext cx="1976120" cy="83099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1. Choose Datasets from closely related regimes</a:t>
            </a:r>
          </a:p>
        </p:txBody>
      </p:sp>
    </p:spTree>
    <p:extLst>
      <p:ext uri="{BB962C8B-B14F-4D97-AF65-F5344CB8AC3E}">
        <p14:creationId xmlns:p14="http://schemas.microsoft.com/office/powerpoint/2010/main" val="399062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2" grpId="0"/>
      <p:bldP spid="64" grpId="0"/>
      <p:bldP spid="65" grpId="0"/>
      <p:bldP spid="66" grpId="0"/>
      <p:bldP spid="67" grpId="0" animBg="1"/>
      <p:bldP spid="69" grpId="0" animBg="1"/>
      <p:bldP spid="70" grpId="0"/>
      <p:bldP spid="72" grpId="0" animBg="1"/>
      <p:bldP spid="73" grpId="0"/>
      <p:bldP spid="74" grpId="0"/>
      <p:bldP spid="76" grpId="0"/>
      <p:bldP spid="77" grpId="0" animBg="1"/>
      <p:bldP spid="78" grpId="0" animBg="1"/>
      <p:bldP spid="79" grpId="0" animBg="1"/>
      <p:bldP spid="81" grpId="0" animBg="1"/>
      <p:bldP spid="82" grpId="0" animBg="1"/>
      <p:bldP spid="83" grpId="0" animBg="1"/>
      <p:bldP spid="84" grpId="0"/>
      <p:bldP spid="85" grpId="0"/>
      <p:bldP spid="86" grpId="0"/>
      <p:bldP spid="87" grpId="0"/>
      <p:bldP spid="88" grpId="0"/>
      <p:bldP spid="89" grpId="0"/>
      <p:bldP spid="90" grpId="0" animBg="1"/>
      <p:bldP spid="91" grpId="0" animBg="1"/>
      <p:bldP spid="92" grpId="0" animBg="1"/>
      <p:bldP spid="93" grpId="0"/>
      <p:bldP spid="94" grpId="0"/>
      <p:bldP spid="95" grpId="0"/>
      <p:bldP spid="99" grpId="0"/>
      <p:bldP spid="100" grpId="0"/>
      <p:bldP spid="101" grpId="0"/>
      <p:bldP spid="102" grpId="0"/>
      <p:bldP spid="104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 animBg="1"/>
      <p:bldP spid="113" grpId="0" animBg="1"/>
      <p:bldP spid="1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B08DB9-C628-4BB1-BA48-05B4F0C3244F}"/>
              </a:ext>
            </a:extLst>
          </p:cNvPr>
          <p:cNvSpPr txBox="1"/>
          <p:nvPr/>
        </p:nvSpPr>
        <p:spPr>
          <a:xfrm>
            <a:off x="1267791" y="0"/>
            <a:ext cx="6547049" cy="52322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POD modes of  Training and Test Data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1AEE4A-A52F-4661-8DB4-E79A8AFB8B4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4" t="6589" r="8667" b="3401"/>
          <a:stretch/>
        </p:blipFill>
        <p:spPr>
          <a:xfrm>
            <a:off x="391160" y="625031"/>
            <a:ext cx="3540760" cy="27977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DD956B-AFE6-4140-87FD-413C52F07398}"/>
              </a:ext>
            </a:extLst>
          </p:cNvPr>
          <p:cNvSpPr txBox="1"/>
          <p:nvPr/>
        </p:nvSpPr>
        <p:spPr>
          <a:xfrm>
            <a:off x="904065" y="3419846"/>
            <a:ext cx="191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Training Data 1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1E51E1-5E3B-40A1-AAC2-0A7C57F230C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4" t="6342" r="9107" b="3758"/>
          <a:stretch/>
        </p:blipFill>
        <p:spPr>
          <a:xfrm>
            <a:off x="4231640" y="631294"/>
            <a:ext cx="3657600" cy="2892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AE337C-3E6A-4DFC-9AF2-89B7201A54F6}"/>
              </a:ext>
            </a:extLst>
          </p:cNvPr>
          <p:cNvSpPr txBox="1"/>
          <p:nvPr/>
        </p:nvSpPr>
        <p:spPr>
          <a:xfrm>
            <a:off x="4692922" y="3523624"/>
            <a:ext cx="2053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Training Data 2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AF14BD-F157-46FB-94D5-6685AC91B52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7" t="7375" r="9152" b="3539"/>
          <a:stretch/>
        </p:blipFill>
        <p:spPr>
          <a:xfrm>
            <a:off x="345440" y="3850138"/>
            <a:ext cx="3586480" cy="28209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81AF198-4A22-4EDC-AE4E-00CDC33511DE}"/>
              </a:ext>
            </a:extLst>
          </p:cNvPr>
          <p:cNvSpPr txBox="1"/>
          <p:nvPr/>
        </p:nvSpPr>
        <p:spPr>
          <a:xfrm>
            <a:off x="2814145" y="5611797"/>
            <a:ext cx="135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Test Data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E7EDAC-EA9A-4E08-808B-37D8E5F7A0B8}"/>
              </a:ext>
            </a:extLst>
          </p:cNvPr>
          <p:cNvSpPr txBox="1"/>
          <p:nvPr/>
        </p:nvSpPr>
        <p:spPr>
          <a:xfrm>
            <a:off x="4047387" y="3966720"/>
            <a:ext cx="37674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Training datasets comprising of U-velocity at different planes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Qualitative Similarities between different datasets – part of the same flow system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Non-trivial differences exist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LSTM NN has to learn common features despite differences.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683748-85D6-4E28-A973-6027B844E23A}"/>
              </a:ext>
            </a:extLst>
          </p:cNvPr>
          <p:cNvSpPr/>
          <p:nvPr/>
        </p:nvSpPr>
        <p:spPr>
          <a:xfrm>
            <a:off x="6746790" y="2023884"/>
            <a:ext cx="14712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Forced Isotropic Turbulence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34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1033F9-8C87-4591-8763-12C63D3FA668}"/>
              </a:ext>
            </a:extLst>
          </p:cNvPr>
          <p:cNvSpPr txBox="1"/>
          <p:nvPr/>
        </p:nvSpPr>
        <p:spPr>
          <a:xfrm>
            <a:off x="2992566" y="0"/>
            <a:ext cx="3097516" cy="52322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Gill Sans MT" panose="020B0502020104020203"/>
                <a:ea typeface="+mn-ea"/>
                <a:cs typeface="Times New Roman" panose="02020603050405020304" pitchFamily="18" charset="0"/>
              </a:rPr>
              <a:t>Training Strategy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BCAF2305-D6D3-4203-84C4-B3B1FDA6517E}"/>
                  </a:ext>
                </a:extLst>
              </p14:cNvPr>
              <p14:cNvContentPartPr/>
              <p14:nvPr/>
            </p14:nvContentPartPr>
            <p14:xfrm>
              <a:off x="360633" y="1080214"/>
              <a:ext cx="7792416" cy="5608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BCAF2305-D6D3-4203-84C4-B3B1FDA6517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6233" y="1065814"/>
                <a:ext cx="7820495" cy="58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05370A57-C804-43BA-A598-05AE407C6EDE}"/>
                  </a:ext>
                </a:extLst>
              </p14:cNvPr>
              <p14:cNvContentPartPr/>
              <p14:nvPr/>
            </p14:nvContentPartPr>
            <p14:xfrm>
              <a:off x="2489136" y="2351976"/>
              <a:ext cx="144" cy="144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05370A57-C804-43BA-A598-05AE407C6ED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88128" y="2350968"/>
                <a:ext cx="2016" cy="2016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A748F699-2B0B-408E-B256-BE551DE3392C}"/>
              </a:ext>
            </a:extLst>
          </p:cNvPr>
          <p:cNvSpPr txBox="1"/>
          <p:nvPr/>
        </p:nvSpPr>
        <p:spPr>
          <a:xfrm>
            <a:off x="1320" y="635010"/>
            <a:ext cx="7247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How do we train a LSTM/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BiLSTM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for a regression problem?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9DB9C4F-D0FE-4E3B-A574-781EAAD2E2A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622" t="39436" r="77519" b="-2268"/>
          <a:stretch/>
        </p:blipFill>
        <p:spPr>
          <a:xfrm>
            <a:off x="327680" y="2532491"/>
            <a:ext cx="2936200" cy="987324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55DC0868-7904-4605-A7DC-30C1625443B6}"/>
              </a:ext>
            </a:extLst>
          </p:cNvPr>
          <p:cNvSpPr/>
          <p:nvPr/>
        </p:nvSpPr>
        <p:spPr>
          <a:xfrm>
            <a:off x="786565" y="1049170"/>
            <a:ext cx="1056640" cy="8817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8EB78F-EADC-4522-A9E5-BC3AA688D65D}"/>
              </a:ext>
            </a:extLst>
          </p:cNvPr>
          <p:cNvCxnSpPr>
            <a:cxnSpLocks/>
            <a:endCxn id="15" idx="1"/>
          </p:cNvCxnSpPr>
          <p:nvPr/>
        </p:nvCxnSpPr>
        <p:spPr>
          <a:xfrm flipH="1">
            <a:off x="327680" y="1641094"/>
            <a:ext cx="449560" cy="138505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4B30D51-A362-4EC1-84A8-E70B422E2914}"/>
              </a:ext>
            </a:extLst>
          </p:cNvPr>
          <p:cNvCxnSpPr>
            <a:cxnSpLocks/>
            <a:endCxn id="15" idx="3"/>
          </p:cNvCxnSpPr>
          <p:nvPr/>
        </p:nvCxnSpPr>
        <p:spPr>
          <a:xfrm>
            <a:off x="1864360" y="1554734"/>
            <a:ext cx="1399520" cy="147141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85CBF48-2D1B-4745-B92C-7677872EC218}"/>
              </a:ext>
            </a:extLst>
          </p:cNvPr>
          <p:cNvSpPr txBox="1"/>
          <p:nvPr/>
        </p:nvSpPr>
        <p:spPr>
          <a:xfrm>
            <a:off x="3924124" y="1554734"/>
            <a:ext cx="1087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Time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  <a:sym typeface="Wingdings" panose="05000000000000000000" pitchFamily="2" charset="2"/>
              </a:rPr>
              <a:t>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8418FBAC-75F6-4D10-ACC3-04CFEDB8664B}"/>
              </a:ext>
            </a:extLst>
          </p:cNvPr>
          <p:cNvSpPr/>
          <p:nvPr/>
        </p:nvSpPr>
        <p:spPr>
          <a:xfrm rot="16200000">
            <a:off x="1181026" y="2441368"/>
            <a:ext cx="361618" cy="2059316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0A15BDC1-7E0A-4DB6-8441-C48F6C7B7943}"/>
              </a:ext>
            </a:extLst>
          </p:cNvPr>
          <p:cNvSpPr/>
          <p:nvPr/>
        </p:nvSpPr>
        <p:spPr>
          <a:xfrm rot="16200000">
            <a:off x="2702109" y="3092857"/>
            <a:ext cx="365808" cy="791755"/>
          </a:xfrm>
          <a:prstGeom prst="leftBrac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172E939-C473-471A-A87F-25EA9AE2C3FC}"/>
              </a:ext>
            </a:extLst>
          </p:cNvPr>
          <p:cNvSpPr/>
          <p:nvPr/>
        </p:nvSpPr>
        <p:spPr>
          <a:xfrm>
            <a:off x="3401153" y="1940438"/>
            <a:ext cx="557603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Divide time series into numerous input/output pairs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Moving window through signal generates hundreds/thousands of  such pairs </a:t>
            </a: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  <a:sym typeface="Wingdings" panose="05000000000000000000" pitchFamily="2" charset="2"/>
              </a:rPr>
              <a:t> Training data</a:t>
            </a: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Length of window, input and output sequence, is user defined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76FA3AD-A46C-4FAA-A64C-EBA3275689A5}"/>
              </a:ext>
            </a:extLst>
          </p:cNvPr>
          <p:cNvSpPr/>
          <p:nvPr/>
        </p:nvSpPr>
        <p:spPr>
          <a:xfrm>
            <a:off x="911010" y="1049170"/>
            <a:ext cx="1056640" cy="8817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504080A-E5F2-413C-BFCD-B3467BFDE6DF}"/>
              </a:ext>
            </a:extLst>
          </p:cNvPr>
          <p:cNvSpPr/>
          <p:nvPr/>
        </p:nvSpPr>
        <p:spPr>
          <a:xfrm>
            <a:off x="1061544" y="1058658"/>
            <a:ext cx="1056640" cy="8817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41C9350-4E92-42B4-9DA0-17AC42128D9B}"/>
              </a:ext>
            </a:extLst>
          </p:cNvPr>
          <p:cNvSpPr/>
          <p:nvPr/>
        </p:nvSpPr>
        <p:spPr>
          <a:xfrm>
            <a:off x="1232627" y="1049170"/>
            <a:ext cx="1056640" cy="8817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1AB6C42C-22F2-411F-BA21-5F9187DA6DD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622" t="37617" r="81164" b="-2268"/>
          <a:stretch/>
        </p:blipFill>
        <p:spPr>
          <a:xfrm>
            <a:off x="406353" y="4280246"/>
            <a:ext cx="2287511" cy="1027674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8FD68B1-B9C6-4742-808A-12E6655141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36" t="42306" r="77519" b="-2268"/>
          <a:stretch/>
        </p:blipFill>
        <p:spPr>
          <a:xfrm>
            <a:off x="5689883" y="4317508"/>
            <a:ext cx="682711" cy="953141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B44E0D7-6F9E-4C9D-9D90-6115CE274DBD}"/>
              </a:ext>
            </a:extLst>
          </p:cNvPr>
          <p:cNvSpPr txBox="1"/>
          <p:nvPr/>
        </p:nvSpPr>
        <p:spPr>
          <a:xfrm>
            <a:off x="3483910" y="4524393"/>
            <a:ext cx="1545862" cy="646331"/>
          </a:xfrm>
          <a:prstGeom prst="rect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LSTM/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BiLSTM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Network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6B1D6DA2-2BB3-451A-A7D7-D09231F5A127}"/>
              </a:ext>
            </a:extLst>
          </p:cNvPr>
          <p:cNvSpPr/>
          <p:nvPr/>
        </p:nvSpPr>
        <p:spPr>
          <a:xfrm>
            <a:off x="2907935" y="4697881"/>
            <a:ext cx="548640" cy="3594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825C3E84-64C4-4599-AD7E-0DB206AFF34C}"/>
              </a:ext>
            </a:extLst>
          </p:cNvPr>
          <p:cNvSpPr/>
          <p:nvPr/>
        </p:nvSpPr>
        <p:spPr>
          <a:xfrm>
            <a:off x="5039390" y="4643257"/>
            <a:ext cx="548640" cy="3594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D677B70-B24D-41F5-9C68-FD395FCC54BD}"/>
              </a:ext>
            </a:extLst>
          </p:cNvPr>
          <p:cNvSpPr/>
          <p:nvPr/>
        </p:nvSpPr>
        <p:spPr>
          <a:xfrm>
            <a:off x="7124159" y="863614"/>
            <a:ext cx="1056640" cy="8817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BB4AB4D4-8877-44EC-8E52-88432B8C609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6576" t="3783" r="486" b="20338"/>
          <a:stretch/>
        </p:blipFill>
        <p:spPr>
          <a:xfrm>
            <a:off x="310669" y="5320685"/>
            <a:ext cx="2423160" cy="1206149"/>
          </a:xfrm>
          <a:prstGeom prst="rect">
            <a:avLst/>
          </a:prstGeom>
        </p:spPr>
      </p:pic>
      <p:sp>
        <p:nvSpPr>
          <p:cNvPr id="43" name="Arrow: Right 42">
            <a:extLst>
              <a:ext uri="{FF2B5EF4-FFF2-40B4-BE49-F238E27FC236}">
                <a16:creationId xmlns:a16="http://schemas.microsoft.com/office/drawing/2014/main" id="{A4607CE0-BD1F-447D-BC0B-C28752DF2A21}"/>
              </a:ext>
            </a:extLst>
          </p:cNvPr>
          <p:cNvSpPr/>
          <p:nvPr/>
        </p:nvSpPr>
        <p:spPr>
          <a:xfrm>
            <a:off x="2925652" y="5779404"/>
            <a:ext cx="548640" cy="3594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90123AD-3BB7-4D15-9F16-1808485456CA}"/>
              </a:ext>
            </a:extLst>
          </p:cNvPr>
          <p:cNvSpPr txBox="1"/>
          <p:nvPr/>
        </p:nvSpPr>
        <p:spPr>
          <a:xfrm>
            <a:off x="3615272" y="4026884"/>
            <a:ext cx="1119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Training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4483353-AEE1-4971-BB43-6B71FDC1B3A2}"/>
              </a:ext>
            </a:extLst>
          </p:cNvPr>
          <p:cNvSpPr txBox="1"/>
          <p:nvPr/>
        </p:nvSpPr>
        <p:spPr>
          <a:xfrm>
            <a:off x="3275756" y="5281894"/>
            <a:ext cx="17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Trained Model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393AAE8-B633-48F5-8F76-8AD024DFDBC5}"/>
              </a:ext>
            </a:extLst>
          </p:cNvPr>
          <p:cNvSpPr txBox="1"/>
          <p:nvPr/>
        </p:nvSpPr>
        <p:spPr>
          <a:xfrm>
            <a:off x="5607266" y="5582653"/>
            <a:ext cx="1694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Unseen Data Prediction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6BBB430-C686-48E0-800C-2C23105EACE9}"/>
              </a:ext>
            </a:extLst>
          </p:cNvPr>
          <p:cNvSpPr/>
          <p:nvPr/>
        </p:nvSpPr>
        <p:spPr>
          <a:xfrm>
            <a:off x="6400083" y="3387641"/>
            <a:ext cx="274391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Train LSTM with the input-output pairs to learn the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relationship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between them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Use the trained model to make predictions for future time.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F49244B-891F-48C1-A5D9-D2154CE6E7FB}"/>
              </a:ext>
            </a:extLst>
          </p:cNvPr>
          <p:cNvSpPr txBox="1"/>
          <p:nvPr/>
        </p:nvSpPr>
        <p:spPr>
          <a:xfrm>
            <a:off x="946481" y="3777771"/>
            <a:ext cx="985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Input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2AC5000-CA8C-416C-971B-0BC3D821FCAD}"/>
              </a:ext>
            </a:extLst>
          </p:cNvPr>
          <p:cNvSpPr txBox="1"/>
          <p:nvPr/>
        </p:nvSpPr>
        <p:spPr>
          <a:xfrm>
            <a:off x="2439683" y="3770476"/>
            <a:ext cx="9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Output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9A7952-0373-4D0B-A2F6-BEBF8196B281}"/>
              </a:ext>
            </a:extLst>
          </p:cNvPr>
          <p:cNvSpPr/>
          <p:nvPr/>
        </p:nvSpPr>
        <p:spPr>
          <a:xfrm>
            <a:off x="1997366" y="6418040"/>
            <a:ext cx="5474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defRPr/>
            </a:pPr>
            <a:r>
              <a:rPr lang="en-US" b="1" dirty="0">
                <a:solidFill>
                  <a:srgbClr val="FF0000"/>
                </a:solidFill>
              </a:rPr>
              <a:t>Goal: LSTM ROM using 5 Dominant POD modes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16AF1F-F4A5-415A-8B51-AAD3BFDDAC9F}"/>
              </a:ext>
            </a:extLst>
          </p:cNvPr>
          <p:cNvSpPr txBox="1"/>
          <p:nvPr/>
        </p:nvSpPr>
        <p:spPr>
          <a:xfrm>
            <a:off x="3493528" y="5607215"/>
            <a:ext cx="1545862" cy="646331"/>
          </a:xfrm>
          <a:prstGeom prst="rect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LSTM/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BiLSTM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Network</a:t>
            </a:r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E2DDC29B-C165-491F-A132-C417B78CD9EF}"/>
              </a:ext>
            </a:extLst>
          </p:cNvPr>
          <p:cNvSpPr/>
          <p:nvPr/>
        </p:nvSpPr>
        <p:spPr>
          <a:xfrm>
            <a:off x="5049008" y="5726079"/>
            <a:ext cx="548640" cy="3594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952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 animBg="1"/>
      <p:bldP spid="23" grpId="0"/>
      <p:bldP spid="24" grpId="0" animBg="1"/>
      <p:bldP spid="25" grpId="0" animBg="1"/>
      <p:bldP spid="28" grpId="0"/>
      <p:bldP spid="31" grpId="0" animBg="1"/>
      <p:bldP spid="32" grpId="0" animBg="1"/>
      <p:bldP spid="33" grpId="0" animBg="1"/>
      <p:bldP spid="36" grpId="0" animBg="1"/>
      <p:bldP spid="38" grpId="0" animBg="1"/>
      <p:bldP spid="39" grpId="0" animBg="1"/>
      <p:bldP spid="40" grpId="0" animBg="1"/>
      <p:bldP spid="43" grpId="0" animBg="1"/>
      <p:bldP spid="45" grpId="0"/>
      <p:bldP spid="46" grpId="0"/>
      <p:bldP spid="50" grpId="0"/>
      <p:bldP spid="51" grpId="0"/>
      <p:bldP spid="52" grpId="0"/>
      <p:bldP spid="53" grpId="0"/>
      <p:bldP spid="2" grpId="0"/>
      <p:bldP spid="37" grpId="0" animBg="1"/>
      <p:bldP spid="47" grpId="0" animBg="1"/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2565</TotalTime>
  <Words>2021</Words>
  <Application>Microsoft Office PowerPoint</Application>
  <PresentationFormat>On-screen Show (4:3)</PresentationFormat>
  <Paragraphs>321</Paragraphs>
  <Slides>18</Slides>
  <Notes>9</Notes>
  <HiddenSlides>1</HiddenSlides>
  <MMClips>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Cambria Math</vt:lpstr>
      <vt:lpstr>Gill Sans MT</vt:lpstr>
      <vt:lpstr>Microsoft Sans Serif</vt:lpstr>
      <vt:lpstr>Times New Roman</vt:lpstr>
      <vt:lpstr>Wingdings</vt:lpstr>
      <vt:lpstr>1_Office Theme</vt:lpstr>
      <vt:lpstr>Reduced Order Modeling of Turbulent Flows using LSTM and Bidirectional LSTM Neural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Mohan, Arvind T.</dc:creator>
  <cp:lastModifiedBy>Mohan, Arvind T.</cp:lastModifiedBy>
  <cp:revision>251</cp:revision>
  <dcterms:created xsi:type="dcterms:W3CDTF">2018-01-20T16:44:52Z</dcterms:created>
  <dcterms:modified xsi:type="dcterms:W3CDTF">2018-01-25T18:22:28Z</dcterms:modified>
</cp:coreProperties>
</file>

<file path=docProps/thumbnail.jpeg>
</file>